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handoutMasterIdLst>
    <p:handoutMasterId r:id="rId34"/>
  </p:handoutMasterIdLst>
  <p:sldIdLst>
    <p:sldId id="821" r:id="rId2"/>
    <p:sldId id="793" r:id="rId3"/>
    <p:sldId id="791" r:id="rId4"/>
    <p:sldId id="646" r:id="rId5"/>
    <p:sldId id="647" r:id="rId6"/>
    <p:sldId id="795" r:id="rId7"/>
    <p:sldId id="797" r:id="rId8"/>
    <p:sldId id="800" r:id="rId9"/>
    <p:sldId id="799" r:id="rId10"/>
    <p:sldId id="591" r:id="rId11"/>
    <p:sldId id="798" r:id="rId12"/>
    <p:sldId id="649" r:id="rId13"/>
    <p:sldId id="590" r:id="rId14"/>
    <p:sldId id="805" r:id="rId15"/>
    <p:sldId id="806" r:id="rId16"/>
    <p:sldId id="708" r:id="rId17"/>
    <p:sldId id="592" r:id="rId18"/>
    <p:sldId id="679" r:id="rId19"/>
    <p:sldId id="807" r:id="rId20"/>
    <p:sldId id="808" r:id="rId21"/>
    <p:sldId id="809" r:id="rId22"/>
    <p:sldId id="810" r:id="rId23"/>
    <p:sldId id="811" r:id="rId24"/>
    <p:sldId id="812" r:id="rId25"/>
    <p:sldId id="813" r:id="rId26"/>
    <p:sldId id="814" r:id="rId27"/>
    <p:sldId id="726" r:id="rId28"/>
    <p:sldId id="727" r:id="rId29"/>
    <p:sldId id="655" r:id="rId30"/>
    <p:sldId id="656" r:id="rId31"/>
    <p:sldId id="657" r:id="rId3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7309" autoAdjust="0"/>
  </p:normalViewPr>
  <p:slideViewPr>
    <p:cSldViewPr>
      <p:cViewPr varScale="1">
        <p:scale>
          <a:sx n="65" d="100"/>
          <a:sy n="65" d="100"/>
        </p:scale>
        <p:origin x="1882" y="53"/>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900CDFF0-D083-4B56-AD44-385647BC9464}" type="datetimeFigureOut">
              <a:rPr lang="en-US" smtClean="0"/>
              <a:pPr/>
              <a:t>9/9/2022</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BFAAAFF5-9D04-4943-A5C1-83B12FCF335D}" type="slidenum">
              <a:rPr lang="en-US" smtClean="0"/>
              <a:pPr/>
              <a:t>‹#›</a:t>
            </a:fld>
            <a:endParaRPr lang="en-US"/>
          </a:p>
        </p:txBody>
      </p:sp>
    </p:spTree>
    <p:extLst>
      <p:ext uri="{BB962C8B-B14F-4D97-AF65-F5344CB8AC3E}">
        <p14:creationId xmlns:p14="http://schemas.microsoft.com/office/powerpoint/2010/main" val="2563551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0CDD6182-348D-49BD-8F13-1D535C2C46EC}" type="datetimeFigureOut">
              <a:rPr lang="en-US" smtClean="0"/>
              <a:pPr/>
              <a:t>9/9/2022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5E3F4100-0ED8-4E7D-B59C-DDB9A39961D6}" type="slidenum">
              <a:rPr lang="en-US" smtClean="0"/>
              <a:pPr/>
              <a:t>‹#›</a:t>
            </a:fld>
            <a:endParaRPr lang="en-US"/>
          </a:p>
        </p:txBody>
      </p:sp>
    </p:spTree>
    <p:extLst>
      <p:ext uri="{BB962C8B-B14F-4D97-AF65-F5344CB8AC3E}">
        <p14:creationId xmlns:p14="http://schemas.microsoft.com/office/powerpoint/2010/main" val="11529200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8077E7-E79F-4FF9-B3CE-821DAFCE4017}" type="slidenum">
              <a:rPr lang="en-US"/>
              <a:pPr/>
              <a:t>2</a:t>
            </a:fld>
            <a:endParaRPr lang="en-US"/>
          </a:p>
        </p:txBody>
      </p:sp>
      <p:sp>
        <p:nvSpPr>
          <p:cNvPr id="581634" name="Rectangle 2"/>
          <p:cNvSpPr>
            <a:spLocks noGrp="1" noRot="1" noChangeAspect="1" noChangeArrowheads="1" noTextEdit="1"/>
          </p:cNvSpPr>
          <p:nvPr>
            <p:ph type="sldImg"/>
          </p:nvPr>
        </p:nvSpPr>
        <p:spPr>
          <a:ln/>
        </p:spPr>
      </p:sp>
      <p:sp>
        <p:nvSpPr>
          <p:cNvPr id="581635" name="Rectangle 3"/>
          <p:cNvSpPr>
            <a:spLocks noGrp="1" noChangeArrowheads="1"/>
          </p:cNvSpPr>
          <p:nvPr>
            <p:ph type="body" idx="1"/>
          </p:nvPr>
        </p:nvSpPr>
        <p:spPr/>
        <p:txBody>
          <a:bodyPr/>
          <a:lstStyle/>
          <a:p>
            <a:r>
              <a:rPr lang="en-US" dirty="0"/>
              <a:t>Draw on board f*[1 + (-1) ^(</a:t>
            </a:r>
            <a:r>
              <a:rPr lang="en-US" dirty="0" err="1"/>
              <a:t>h+k</a:t>
            </a:r>
            <a:r>
              <a:rPr lang="en-US" dirty="0"/>
              <a:t>)</a:t>
            </a:r>
            <a:r>
              <a:rPr lang="en-US" baseline="0" dirty="0"/>
              <a:t> + (-1)^ (</a:t>
            </a:r>
            <a:r>
              <a:rPr lang="en-US" baseline="0" dirty="0" err="1"/>
              <a:t>k+l</a:t>
            </a:r>
            <a:r>
              <a:rPr lang="en-US" baseline="0" dirty="0"/>
              <a:t>) + (-1)^ (</a:t>
            </a:r>
            <a:r>
              <a:rPr lang="en-US" baseline="0" dirty="0" err="1"/>
              <a:t>h+l</a:t>
            </a:r>
            <a:r>
              <a:rPr lang="en-US" baseline="0" dirty="0"/>
              <a:t>)]     What rules can we develop?  If having trouble, try picking some planes. Note that there is a lot of symmetry so the 100 and 001 will give same result, as would 110 to 011, and so on.</a:t>
            </a:r>
            <a:endParaRPr lang="en-US" dirty="0"/>
          </a:p>
        </p:txBody>
      </p:sp>
    </p:spTree>
    <p:extLst>
      <p:ext uri="{BB962C8B-B14F-4D97-AF65-F5344CB8AC3E}">
        <p14:creationId xmlns:p14="http://schemas.microsoft.com/office/powerpoint/2010/main" val="39970185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19A560-A1B0-4E1D-B2B2-5F4448C7D4E3}" type="slidenum">
              <a:rPr lang="en-US"/>
              <a:pPr/>
              <a:t>11</a:t>
            </a:fld>
            <a:endParaRPr lang="en-US"/>
          </a:p>
        </p:txBody>
      </p:sp>
      <p:sp>
        <p:nvSpPr>
          <p:cNvPr id="584706" name="Rectangle 2"/>
          <p:cNvSpPr>
            <a:spLocks noGrp="1" noRot="1" noChangeAspect="1" noChangeArrowheads="1" noTextEdit="1"/>
          </p:cNvSpPr>
          <p:nvPr>
            <p:ph type="sldImg"/>
          </p:nvPr>
        </p:nvSpPr>
        <p:spPr>
          <a:ln/>
        </p:spPr>
      </p:sp>
      <p:sp>
        <p:nvSpPr>
          <p:cNvPr id="58470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9016813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 typically either assign this for homework or GaAs</a:t>
            </a:r>
          </a:p>
          <a:p>
            <a:endParaRPr lang="en-US" dirty="0"/>
          </a:p>
          <a:p>
            <a:r>
              <a:rPr lang="en-US" dirty="0"/>
              <a:t>If time, discuss how to approach the</a:t>
            </a:r>
            <a:r>
              <a:rPr lang="en-US" baseline="0" dirty="0"/>
              <a:t> basis using a conventional cell. Again, it’s possible to do this with primitive lattice vectors, but the math is a little harder which makes it easier to make mistakes. </a:t>
            </a:r>
            <a:endParaRPr lang="en-US" dirty="0"/>
          </a:p>
        </p:txBody>
      </p:sp>
      <p:sp>
        <p:nvSpPr>
          <p:cNvPr id="4" name="Slide Number Placeholder 3"/>
          <p:cNvSpPr>
            <a:spLocks noGrp="1"/>
          </p:cNvSpPr>
          <p:nvPr>
            <p:ph type="sldNum" sz="quarter" idx="10"/>
          </p:nvPr>
        </p:nvSpPr>
        <p:spPr/>
        <p:txBody>
          <a:bodyPr/>
          <a:lstStyle/>
          <a:p>
            <a:fld id="{5E3F4100-0ED8-4E7D-B59C-DDB9A39961D6}" type="slidenum">
              <a:rPr lang="en-US" smtClean="0"/>
              <a:pPr/>
              <a:t>12</a:t>
            </a:fld>
            <a:endParaRPr lang="en-US"/>
          </a:p>
        </p:txBody>
      </p:sp>
    </p:spTree>
    <p:extLst>
      <p:ext uri="{BB962C8B-B14F-4D97-AF65-F5344CB8AC3E}">
        <p14:creationId xmlns:p14="http://schemas.microsoft.com/office/powerpoint/2010/main" val="755269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840429-82CD-4750-BFF7-0A1A6BF45C5A}" type="slidenum">
              <a:rPr lang="en-US"/>
              <a:pPr/>
              <a:t>13</a:t>
            </a:fld>
            <a:endParaRPr lang="en-US"/>
          </a:p>
        </p:txBody>
      </p:sp>
      <p:sp>
        <p:nvSpPr>
          <p:cNvPr id="583682" name="Rectangle 2"/>
          <p:cNvSpPr>
            <a:spLocks noGrp="1" noRot="1" noChangeAspect="1" noChangeArrowheads="1" noTextEdit="1"/>
          </p:cNvSpPr>
          <p:nvPr>
            <p:ph type="sldImg"/>
          </p:nvPr>
        </p:nvSpPr>
        <p:spPr>
          <a:ln/>
        </p:spPr>
      </p:sp>
      <p:sp>
        <p:nvSpPr>
          <p:cNvPr id="583683" name="Rectangle 3"/>
          <p:cNvSpPr>
            <a:spLocks noGrp="1" noChangeArrowheads="1"/>
          </p:cNvSpPr>
          <p:nvPr>
            <p:ph type="body" idx="1"/>
          </p:nvPr>
        </p:nvSpPr>
        <p:spPr/>
        <p:txBody>
          <a:bodyPr/>
          <a:lstStyle/>
          <a:p>
            <a:r>
              <a:rPr lang="en-US" dirty="0"/>
              <a:t>Depending on time, don’t make them do,</a:t>
            </a:r>
            <a:r>
              <a:rPr lang="en-US" baseline="0" dirty="0"/>
              <a:t> but get them to think about</a:t>
            </a:r>
            <a:endParaRPr lang="en-US" dirty="0"/>
          </a:p>
          <a:p>
            <a:r>
              <a:rPr lang="en-US" dirty="0"/>
              <a:t>Similar to </a:t>
            </a:r>
            <a:r>
              <a:rPr lang="en-US" baseline="0" dirty="0"/>
              <a:t>diamond, except this time with different atoms.</a:t>
            </a:r>
          </a:p>
          <a:p>
            <a:r>
              <a:rPr lang="en-US" baseline="0" dirty="0"/>
              <a:t>Due to this intensity depending on the atoms, we often say this is chemically (or elementally) sensitive</a:t>
            </a:r>
            <a:endParaRPr lang="en-US" dirty="0"/>
          </a:p>
        </p:txBody>
      </p:sp>
    </p:spTree>
    <p:extLst>
      <p:ext uri="{BB962C8B-B14F-4D97-AF65-F5344CB8AC3E}">
        <p14:creationId xmlns:p14="http://schemas.microsoft.com/office/powerpoint/2010/main" val="27684178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840429-82CD-4750-BFF7-0A1A6BF45C5A}" type="slidenum">
              <a:rPr lang="en-US"/>
              <a:pPr/>
              <a:t>14</a:t>
            </a:fld>
            <a:endParaRPr lang="en-US"/>
          </a:p>
        </p:txBody>
      </p:sp>
      <p:sp>
        <p:nvSpPr>
          <p:cNvPr id="583682" name="Rectangle 2"/>
          <p:cNvSpPr>
            <a:spLocks noGrp="1" noRot="1" noChangeAspect="1" noChangeArrowheads="1" noTextEdit="1"/>
          </p:cNvSpPr>
          <p:nvPr>
            <p:ph type="sldImg"/>
          </p:nvPr>
        </p:nvSpPr>
        <p:spPr>
          <a:ln/>
        </p:spPr>
      </p:sp>
      <p:sp>
        <p:nvSpPr>
          <p:cNvPr id="583683" name="Rectangle 3"/>
          <p:cNvSpPr>
            <a:spLocks noGrp="1" noChangeArrowheads="1"/>
          </p:cNvSpPr>
          <p:nvPr>
            <p:ph type="body" idx="1"/>
          </p:nvPr>
        </p:nvSpPr>
        <p:spPr/>
        <p:txBody>
          <a:bodyPr/>
          <a:lstStyle/>
          <a:p>
            <a:r>
              <a:rPr lang="en-US" dirty="0"/>
              <a:t>Don’t make them do,</a:t>
            </a:r>
            <a:r>
              <a:rPr lang="en-US" baseline="0" dirty="0"/>
              <a:t> but get them to think about</a:t>
            </a:r>
            <a:endParaRPr lang="en-US" dirty="0"/>
          </a:p>
          <a:p>
            <a:r>
              <a:rPr lang="en-US" dirty="0"/>
              <a:t>Similar to </a:t>
            </a:r>
            <a:r>
              <a:rPr lang="en-US" baseline="0" dirty="0"/>
              <a:t>diamond, except this time with different atoms.</a:t>
            </a:r>
          </a:p>
          <a:p>
            <a:r>
              <a:rPr lang="en-US" baseline="0" dirty="0"/>
              <a:t>Due to this intensity depending on the atoms, we often say this is chemically (or elementally) sensitive</a:t>
            </a:r>
            <a:endParaRPr lang="en-US" dirty="0"/>
          </a:p>
        </p:txBody>
      </p:sp>
    </p:spTree>
    <p:extLst>
      <p:ext uri="{BB962C8B-B14F-4D97-AF65-F5344CB8AC3E}">
        <p14:creationId xmlns:p14="http://schemas.microsoft.com/office/powerpoint/2010/main" val="3541315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840429-82CD-4750-BFF7-0A1A6BF45C5A}" type="slidenum">
              <a:rPr lang="en-US"/>
              <a:pPr/>
              <a:t>15</a:t>
            </a:fld>
            <a:endParaRPr lang="en-US"/>
          </a:p>
        </p:txBody>
      </p:sp>
      <p:sp>
        <p:nvSpPr>
          <p:cNvPr id="583682" name="Rectangle 2"/>
          <p:cNvSpPr>
            <a:spLocks noGrp="1" noRot="1" noChangeAspect="1" noChangeArrowheads="1" noTextEdit="1"/>
          </p:cNvSpPr>
          <p:nvPr>
            <p:ph type="sldImg"/>
          </p:nvPr>
        </p:nvSpPr>
        <p:spPr>
          <a:ln/>
        </p:spPr>
      </p:sp>
      <p:sp>
        <p:nvSpPr>
          <p:cNvPr id="583683" name="Rectangle 3"/>
          <p:cNvSpPr>
            <a:spLocks noGrp="1" noChangeArrowheads="1"/>
          </p:cNvSpPr>
          <p:nvPr>
            <p:ph type="body" idx="1"/>
          </p:nvPr>
        </p:nvSpPr>
        <p:spPr/>
        <p:txBody>
          <a:bodyPr/>
          <a:lstStyle/>
          <a:p>
            <a:r>
              <a:rPr lang="en-US" dirty="0"/>
              <a:t>Don’t make them do,</a:t>
            </a:r>
            <a:r>
              <a:rPr lang="en-US" baseline="0" dirty="0"/>
              <a:t> but get them to think about</a:t>
            </a:r>
            <a:endParaRPr lang="en-US" dirty="0"/>
          </a:p>
          <a:p>
            <a:r>
              <a:rPr lang="en-US" dirty="0"/>
              <a:t>Similar to </a:t>
            </a:r>
            <a:r>
              <a:rPr lang="en-US" baseline="0" dirty="0"/>
              <a:t>diamond, except this time with different atoms.</a:t>
            </a:r>
          </a:p>
          <a:p>
            <a:r>
              <a:rPr lang="en-US" baseline="0" dirty="0"/>
              <a:t>Due to this intensity depending on the atoms, we often say this is chemically (or elementally) sensitive</a:t>
            </a:r>
            <a:endParaRPr lang="en-US" dirty="0"/>
          </a:p>
        </p:txBody>
      </p:sp>
    </p:spTree>
    <p:extLst>
      <p:ext uri="{BB962C8B-B14F-4D97-AF65-F5344CB8AC3E}">
        <p14:creationId xmlns:p14="http://schemas.microsoft.com/office/powerpoint/2010/main" val="4318152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p:spPr>
      </p:sp>
      <p:sp>
        <p:nvSpPr>
          <p:cNvPr id="41987" name="Notes Placeholder 2"/>
          <p:cNvSpPr>
            <a:spLocks noGrp="1"/>
          </p:cNvSpPr>
          <p:nvPr>
            <p:ph type="body" idx="1"/>
          </p:nvPr>
        </p:nvSpPr>
        <p:spPr bwMode="auto">
          <a:noFill/>
        </p:spPr>
        <p:txBody>
          <a:bodyPr wrap="square" numCol="1" anchor="t" anchorCtr="0" compatLnSpc="1">
            <a:prstTxWarp prst="textNoShape">
              <a:avLst/>
            </a:prstTxWarp>
          </a:bodyPr>
          <a:lstStyle/>
          <a:p>
            <a:r>
              <a:rPr lang="en-GB" dirty="0"/>
              <a:t>I could</a:t>
            </a:r>
            <a:r>
              <a:rPr lang="en-GB" baseline="0" dirty="0"/>
              <a:t> go into this in much more detail, but doesn’t seem necessary or particularly useful. I don’t test anything quantitively in this section, though I would expect you to be able to explain why the intensities we get from the structure factor aren’t exactly what’s observed. Computer analysis of diffraction will factor this in before giving the predicted intensities.</a:t>
            </a:r>
          </a:p>
          <a:p>
            <a:endParaRPr lang="en-GB" baseline="0" dirty="0"/>
          </a:p>
          <a:p>
            <a:r>
              <a:rPr lang="en-GB" baseline="0" dirty="0"/>
              <a:t>Possibly compare to neutron diffraction, where you don’t see this effect</a:t>
            </a:r>
            <a:endParaRPr lang="en-GB" dirty="0"/>
          </a:p>
        </p:txBody>
      </p:sp>
      <p:sp>
        <p:nvSpPr>
          <p:cNvPr id="4" name="Slide Number Placeholder 3"/>
          <p:cNvSpPr>
            <a:spLocks noGrp="1"/>
          </p:cNvSpPr>
          <p:nvPr>
            <p:ph type="sldNum" sz="quarter" idx="5"/>
          </p:nvPr>
        </p:nvSpPr>
        <p:spPr/>
        <p:txBody>
          <a:bodyPr/>
          <a:lstStyle/>
          <a:p>
            <a:pPr>
              <a:defRPr/>
            </a:pPr>
            <a:fld id="{3A76D9F9-37D1-4994-8E5A-DC6DE4EA7C14}" type="slidenum">
              <a:rPr lang="en-GB" smtClean="0"/>
              <a:pPr>
                <a:defRPr/>
              </a:pPr>
              <a:t>17</a:t>
            </a:fld>
            <a:endParaRPr lang="en-GB"/>
          </a:p>
        </p:txBody>
      </p:sp>
    </p:spTree>
    <p:extLst>
      <p:ext uri="{BB962C8B-B14F-4D97-AF65-F5344CB8AC3E}">
        <p14:creationId xmlns:p14="http://schemas.microsoft.com/office/powerpoint/2010/main" val="27364620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you’ll see this as just one over lambda (dropping the 2 pi), when</a:t>
            </a:r>
            <a:r>
              <a:rPr lang="en-US" baseline="0" dirty="0"/>
              <a:t> reciprocal lattice also drops 2 pi</a:t>
            </a:r>
            <a:endParaRPr lang="en-US" dirty="0"/>
          </a:p>
          <a:p>
            <a:r>
              <a:rPr lang="en-US" dirty="0"/>
              <a:t>At this point,</a:t>
            </a:r>
            <a:r>
              <a:rPr lang="en-US" baseline="0" dirty="0"/>
              <a:t> the Bragg condition is said to be satisfied</a:t>
            </a:r>
          </a:p>
          <a:p>
            <a:endParaRPr lang="en-US" baseline="0" dirty="0"/>
          </a:p>
          <a:p>
            <a:r>
              <a:rPr lang="en-US" baseline="0" dirty="0"/>
              <a:t>I personally don’t like the Ewald sphere, but a lot of researchers think it’s the best way to understand diffraction points, so I feel I should at least show it. </a:t>
            </a:r>
          </a:p>
          <a:p>
            <a:r>
              <a:rPr lang="en-US" baseline="0" dirty="0"/>
              <a:t>So far it looks easy enough, but it gets more confusing because you have to rotate the sphere. </a:t>
            </a:r>
          </a:p>
          <a:p>
            <a:endParaRPr lang="en-US" dirty="0"/>
          </a:p>
        </p:txBody>
      </p:sp>
      <p:sp>
        <p:nvSpPr>
          <p:cNvPr id="4" name="Slide Number Placeholder 3"/>
          <p:cNvSpPr>
            <a:spLocks noGrp="1"/>
          </p:cNvSpPr>
          <p:nvPr>
            <p:ph type="sldNum" sz="quarter" idx="10"/>
          </p:nvPr>
        </p:nvSpPr>
        <p:spPr/>
        <p:txBody>
          <a:bodyPr/>
          <a:lstStyle/>
          <a:p>
            <a:fld id="{5E3F4100-0ED8-4E7D-B59C-DDB9A39961D6}" type="slidenum">
              <a:rPr lang="en-US" smtClean="0"/>
              <a:pPr/>
              <a:t>19</a:t>
            </a:fld>
            <a:endParaRPr lang="en-US"/>
          </a:p>
        </p:txBody>
      </p:sp>
    </p:spTree>
    <p:extLst>
      <p:ext uri="{BB962C8B-B14F-4D97-AF65-F5344CB8AC3E}">
        <p14:creationId xmlns:p14="http://schemas.microsoft.com/office/powerpoint/2010/main" val="16849762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Common method</a:t>
            </a:r>
            <a:r>
              <a:rPr lang="en-US" baseline="0" dirty="0"/>
              <a:t> if you don’t know much about your material (or if you already have it in powder form).</a:t>
            </a:r>
            <a:endParaRPr lang="en-US" dirty="0"/>
          </a:p>
        </p:txBody>
      </p:sp>
      <p:sp>
        <p:nvSpPr>
          <p:cNvPr id="4" name="Slide Number Placeholder 3"/>
          <p:cNvSpPr>
            <a:spLocks noGrp="1"/>
          </p:cNvSpPr>
          <p:nvPr>
            <p:ph type="sldNum" sz="quarter" idx="10"/>
          </p:nvPr>
        </p:nvSpPr>
        <p:spPr/>
        <p:txBody>
          <a:bodyPr/>
          <a:lstStyle/>
          <a:p>
            <a:fld id="{5E3F4100-0ED8-4E7D-B59C-DDB9A39961D6}" type="slidenum">
              <a:rPr lang="en-US" smtClean="0"/>
              <a:pPr/>
              <a:t>29</a:t>
            </a:fld>
            <a:endParaRPr lang="en-US"/>
          </a:p>
        </p:txBody>
      </p:sp>
    </p:spTree>
    <p:extLst>
      <p:ext uri="{BB962C8B-B14F-4D97-AF65-F5344CB8AC3E}">
        <p14:creationId xmlns:p14="http://schemas.microsoft.com/office/powerpoint/2010/main" val="3816786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8077E7-E79F-4FF9-B3CE-821DAFCE4017}" type="slidenum">
              <a:rPr lang="en-US"/>
              <a:pPr/>
              <a:t>3</a:t>
            </a:fld>
            <a:endParaRPr lang="en-US"/>
          </a:p>
        </p:txBody>
      </p:sp>
      <p:sp>
        <p:nvSpPr>
          <p:cNvPr id="581634" name="Rectangle 2"/>
          <p:cNvSpPr>
            <a:spLocks noGrp="1" noRot="1" noChangeAspect="1" noChangeArrowheads="1" noTextEdit="1"/>
          </p:cNvSpPr>
          <p:nvPr>
            <p:ph type="sldImg"/>
          </p:nvPr>
        </p:nvSpPr>
        <p:spPr>
          <a:ln/>
        </p:spPr>
      </p:sp>
      <p:sp>
        <p:nvSpPr>
          <p:cNvPr id="581635" name="Rectangle 3"/>
          <p:cNvSpPr>
            <a:spLocks noGrp="1" noChangeArrowheads="1"/>
          </p:cNvSpPr>
          <p:nvPr>
            <p:ph type="body" idx="1"/>
          </p:nvPr>
        </p:nvSpPr>
        <p:spPr/>
        <p:txBody>
          <a:bodyPr/>
          <a:lstStyle/>
          <a:p>
            <a:r>
              <a:rPr lang="en-US" dirty="0"/>
              <a:t>Draw on board f*[1 + (-1) ^(</a:t>
            </a:r>
            <a:r>
              <a:rPr lang="en-US" dirty="0" err="1"/>
              <a:t>h+k</a:t>
            </a:r>
            <a:r>
              <a:rPr lang="en-US" dirty="0"/>
              <a:t>)</a:t>
            </a:r>
            <a:r>
              <a:rPr lang="en-US" baseline="0" dirty="0"/>
              <a:t> + (-1)^ (</a:t>
            </a:r>
            <a:r>
              <a:rPr lang="en-US" baseline="0" dirty="0" err="1"/>
              <a:t>k+l</a:t>
            </a:r>
            <a:r>
              <a:rPr lang="en-US" baseline="0" dirty="0"/>
              <a:t>) + (-1)^ (</a:t>
            </a:r>
            <a:r>
              <a:rPr lang="en-US" baseline="0" dirty="0" err="1"/>
              <a:t>h+l</a:t>
            </a:r>
            <a:r>
              <a:rPr lang="en-US" baseline="0" dirty="0"/>
              <a:t>)]     What rules can we develop?  If having trouble, try picking some planes. Note that there is a lot of symmetry so the 100 and 001 will give same result, as would 110 to 011, and so on.</a:t>
            </a:r>
            <a:endParaRPr lang="en-US" dirty="0"/>
          </a:p>
        </p:txBody>
      </p:sp>
    </p:spTree>
    <p:extLst>
      <p:ext uri="{BB962C8B-B14F-4D97-AF65-F5344CB8AC3E}">
        <p14:creationId xmlns:p14="http://schemas.microsoft.com/office/powerpoint/2010/main" val="2111536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8077E7-E79F-4FF9-B3CE-821DAFCE4017}" type="slidenum">
              <a:rPr lang="en-US"/>
              <a:pPr/>
              <a:t>4</a:t>
            </a:fld>
            <a:endParaRPr lang="en-US"/>
          </a:p>
        </p:txBody>
      </p:sp>
      <p:sp>
        <p:nvSpPr>
          <p:cNvPr id="581634" name="Rectangle 2"/>
          <p:cNvSpPr>
            <a:spLocks noGrp="1" noRot="1" noChangeAspect="1" noChangeArrowheads="1" noTextEdit="1"/>
          </p:cNvSpPr>
          <p:nvPr>
            <p:ph type="sldImg"/>
          </p:nvPr>
        </p:nvSpPr>
        <p:spPr>
          <a:ln/>
        </p:spPr>
      </p:sp>
      <p:sp>
        <p:nvSpPr>
          <p:cNvPr id="581635" name="Rectangle 3"/>
          <p:cNvSpPr>
            <a:spLocks noGrp="1" noChangeArrowheads="1"/>
          </p:cNvSpPr>
          <p:nvPr>
            <p:ph type="body" idx="1"/>
          </p:nvPr>
        </p:nvSpPr>
        <p:spPr/>
        <p:txBody>
          <a:bodyPr/>
          <a:lstStyle/>
          <a:p>
            <a:r>
              <a:rPr lang="en-US" dirty="0"/>
              <a:t>Draw on board f*[1 + (-1) ^(</a:t>
            </a:r>
            <a:r>
              <a:rPr lang="en-US" dirty="0" err="1"/>
              <a:t>h+k</a:t>
            </a:r>
            <a:r>
              <a:rPr lang="en-US" dirty="0"/>
              <a:t>)</a:t>
            </a:r>
            <a:r>
              <a:rPr lang="en-US" baseline="0" dirty="0"/>
              <a:t> + (-1)^ (</a:t>
            </a:r>
            <a:r>
              <a:rPr lang="en-US" baseline="0" dirty="0" err="1"/>
              <a:t>k+l</a:t>
            </a:r>
            <a:r>
              <a:rPr lang="en-US" baseline="0" dirty="0"/>
              <a:t>) + (-1)^ (</a:t>
            </a:r>
            <a:r>
              <a:rPr lang="en-US" baseline="0" dirty="0" err="1"/>
              <a:t>h+l</a:t>
            </a:r>
            <a:r>
              <a:rPr lang="en-US" baseline="0" dirty="0"/>
              <a:t>)]     What rules can we develop?  If having trouble, try picking some planes. Note that there is a lot of symmetry so the 100 and 001 will give same result, as would 110 to 011, and so on.</a:t>
            </a:r>
            <a:endParaRPr lang="en-US" dirty="0"/>
          </a:p>
        </p:txBody>
      </p:sp>
    </p:spTree>
    <p:extLst>
      <p:ext uri="{BB962C8B-B14F-4D97-AF65-F5344CB8AC3E}">
        <p14:creationId xmlns:p14="http://schemas.microsoft.com/office/powerpoint/2010/main" val="20515938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8077E7-E79F-4FF9-B3CE-821DAFCE4017}" type="slidenum">
              <a:rPr lang="en-US"/>
              <a:pPr/>
              <a:t>5</a:t>
            </a:fld>
            <a:endParaRPr lang="en-US"/>
          </a:p>
        </p:txBody>
      </p:sp>
      <p:sp>
        <p:nvSpPr>
          <p:cNvPr id="581634" name="Rectangle 2"/>
          <p:cNvSpPr>
            <a:spLocks noGrp="1" noRot="1" noChangeAspect="1" noChangeArrowheads="1" noTextEdit="1"/>
          </p:cNvSpPr>
          <p:nvPr>
            <p:ph type="sldImg"/>
          </p:nvPr>
        </p:nvSpPr>
        <p:spPr>
          <a:ln/>
        </p:spPr>
      </p:sp>
      <p:sp>
        <p:nvSpPr>
          <p:cNvPr id="581635" name="Rectangle 3"/>
          <p:cNvSpPr>
            <a:spLocks noGrp="1" noChangeArrowheads="1"/>
          </p:cNvSpPr>
          <p:nvPr>
            <p:ph type="body" idx="1"/>
          </p:nvPr>
        </p:nvSpPr>
        <p:spPr/>
        <p:txBody>
          <a:bodyPr/>
          <a:lstStyle/>
          <a:p>
            <a:r>
              <a:rPr lang="en-US" dirty="0"/>
              <a:t>If having trouble figuring out the rules, use the trick we learned for BCC. </a:t>
            </a:r>
          </a:p>
        </p:txBody>
      </p:sp>
    </p:spTree>
    <p:extLst>
      <p:ext uri="{BB962C8B-B14F-4D97-AF65-F5344CB8AC3E}">
        <p14:creationId xmlns:p14="http://schemas.microsoft.com/office/powerpoint/2010/main" val="12559851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reading</a:t>
            </a:r>
            <a:r>
              <a:rPr lang="en-US" baseline="0" dirty="0"/>
              <a:t> this, please say so in your homework question on the structure factor. I’d just like to know if anyone is paying close attention to these notes. Thanks!   </a:t>
            </a:r>
            <a:r>
              <a:rPr lang="en-US" baseline="0" dirty="0">
                <a:sym typeface="Wingdings" panose="05000000000000000000" pitchFamily="2" charset="2"/>
              </a:rPr>
              <a:t></a:t>
            </a:r>
            <a:endParaRPr lang="en-US" baseline="0" dirty="0"/>
          </a:p>
          <a:p>
            <a:endParaRPr lang="en-US" dirty="0"/>
          </a:p>
          <a:p>
            <a:r>
              <a:rPr lang="en-US" dirty="0"/>
              <a:t>Discuss the simple cubic</a:t>
            </a:r>
            <a:r>
              <a:rPr lang="en-US" baseline="0" dirty="0"/>
              <a:t> and the planes the lines refer to: 100, 110, 111, 200, 210, 211, 220, 221…families of planes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correct angular separations are not reproduced in this diagram.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You have to go out pretty fair to tell between bcc and sc. (Though, note that the only single element material to form in </a:t>
            </a:r>
            <a:r>
              <a:rPr lang="en-US" baseline="0" dirty="0" err="1"/>
              <a:t>sc</a:t>
            </a:r>
            <a:r>
              <a:rPr lang="en-US" baseline="0" dirty="0"/>
              <a:t> is polonium.) Most single basis crystals are bcc, </a:t>
            </a:r>
            <a:r>
              <a:rPr lang="en-US" baseline="0" dirty="0" err="1"/>
              <a:t>fcc</a:t>
            </a:r>
            <a:r>
              <a:rPr lang="en-US" baseline="0" dirty="0"/>
              <a:t> or hcp.</a:t>
            </a:r>
          </a:p>
          <a:p>
            <a:endParaRPr lang="en-US" dirty="0"/>
          </a:p>
        </p:txBody>
      </p:sp>
      <p:sp>
        <p:nvSpPr>
          <p:cNvPr id="4" name="Slide Number Placeholder 3"/>
          <p:cNvSpPr>
            <a:spLocks noGrp="1"/>
          </p:cNvSpPr>
          <p:nvPr>
            <p:ph type="sldNum" sz="quarter" idx="10"/>
          </p:nvPr>
        </p:nvSpPr>
        <p:spPr/>
        <p:txBody>
          <a:bodyPr/>
          <a:lstStyle/>
          <a:p>
            <a:fld id="{5E3F4100-0ED8-4E7D-B59C-DDB9A39961D6}" type="slidenum">
              <a:rPr lang="en-US" smtClean="0"/>
              <a:pPr/>
              <a:t>6</a:t>
            </a:fld>
            <a:endParaRPr lang="en-US"/>
          </a:p>
        </p:txBody>
      </p:sp>
    </p:spTree>
    <p:extLst>
      <p:ext uri="{BB962C8B-B14F-4D97-AF65-F5344CB8AC3E}">
        <p14:creationId xmlns:p14="http://schemas.microsoft.com/office/powerpoint/2010/main" val="2015020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aren’t all of the peaks the same intensity? One reason is that there is more than one atom in the basis. </a:t>
            </a:r>
          </a:p>
          <a:p>
            <a:r>
              <a:rPr lang="en-US" dirty="0"/>
              <a:t>(Another contributing reason could be the form factor effect with angle, which we will discuss qualitatively later.)</a:t>
            </a:r>
          </a:p>
        </p:txBody>
      </p:sp>
      <p:sp>
        <p:nvSpPr>
          <p:cNvPr id="4" name="Slide Number Placeholder 3"/>
          <p:cNvSpPr>
            <a:spLocks noGrp="1"/>
          </p:cNvSpPr>
          <p:nvPr>
            <p:ph type="sldNum" sz="quarter" idx="10"/>
          </p:nvPr>
        </p:nvSpPr>
        <p:spPr/>
        <p:txBody>
          <a:bodyPr/>
          <a:lstStyle/>
          <a:p>
            <a:fld id="{5E3F4100-0ED8-4E7D-B59C-DDB9A39961D6}" type="slidenum">
              <a:rPr lang="en-US" smtClean="0"/>
              <a:pPr/>
              <a:t>7</a:t>
            </a:fld>
            <a:endParaRPr lang="en-US"/>
          </a:p>
        </p:txBody>
      </p:sp>
    </p:spTree>
    <p:extLst>
      <p:ext uri="{BB962C8B-B14F-4D97-AF65-F5344CB8AC3E}">
        <p14:creationId xmlns:p14="http://schemas.microsoft.com/office/powerpoint/2010/main" val="2482803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19A560-A1B0-4E1D-B2B2-5F4448C7D4E3}" type="slidenum">
              <a:rPr lang="en-US"/>
              <a:pPr/>
              <a:t>8</a:t>
            </a:fld>
            <a:endParaRPr lang="en-US"/>
          </a:p>
        </p:txBody>
      </p:sp>
      <p:sp>
        <p:nvSpPr>
          <p:cNvPr id="584706" name="Rectangle 2"/>
          <p:cNvSpPr>
            <a:spLocks noGrp="1" noRot="1" noChangeAspect="1" noChangeArrowheads="1" noTextEdit="1"/>
          </p:cNvSpPr>
          <p:nvPr>
            <p:ph type="sldImg"/>
          </p:nvPr>
        </p:nvSpPr>
        <p:spPr>
          <a:ln/>
        </p:spPr>
      </p:sp>
      <p:sp>
        <p:nvSpPr>
          <p:cNvPr id="58470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7718129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19A560-A1B0-4E1D-B2B2-5F4448C7D4E3}" type="slidenum">
              <a:rPr lang="en-US"/>
              <a:pPr/>
              <a:t>9</a:t>
            </a:fld>
            <a:endParaRPr lang="en-US"/>
          </a:p>
        </p:txBody>
      </p:sp>
      <p:sp>
        <p:nvSpPr>
          <p:cNvPr id="584706" name="Rectangle 2"/>
          <p:cNvSpPr>
            <a:spLocks noGrp="1" noRot="1" noChangeAspect="1" noChangeArrowheads="1" noTextEdit="1"/>
          </p:cNvSpPr>
          <p:nvPr>
            <p:ph type="sldImg"/>
          </p:nvPr>
        </p:nvSpPr>
        <p:spPr>
          <a:ln/>
        </p:spPr>
      </p:sp>
      <p:sp>
        <p:nvSpPr>
          <p:cNvPr id="58470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076510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19A560-A1B0-4E1D-B2B2-5F4448C7D4E3}" type="slidenum">
              <a:rPr lang="en-US"/>
              <a:pPr/>
              <a:t>10</a:t>
            </a:fld>
            <a:endParaRPr lang="en-US"/>
          </a:p>
        </p:txBody>
      </p:sp>
      <p:sp>
        <p:nvSpPr>
          <p:cNvPr id="584706" name="Rectangle 2"/>
          <p:cNvSpPr>
            <a:spLocks noGrp="1" noRot="1" noChangeAspect="1" noChangeArrowheads="1" noTextEdit="1"/>
          </p:cNvSpPr>
          <p:nvPr>
            <p:ph type="sldImg"/>
          </p:nvPr>
        </p:nvSpPr>
        <p:spPr>
          <a:ln/>
        </p:spPr>
      </p:sp>
      <p:sp>
        <p:nvSpPr>
          <p:cNvPr id="58470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2592302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F7FFB21-1744-46B2-8BFA-C224042D8A0D}" type="datetimeFigureOut">
              <a:rPr lang="en-US" smtClean="0"/>
              <a:pPr/>
              <a:t>9/9/2022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C9CA11-DB28-4303-87B4-5DBCA47228F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7FFB21-1744-46B2-8BFA-C224042D8A0D}" type="datetimeFigureOut">
              <a:rPr lang="en-US" smtClean="0"/>
              <a:pPr/>
              <a:t>9/9/2022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C9CA11-DB28-4303-87B4-5DBCA47228F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7FFB21-1744-46B2-8BFA-C224042D8A0D}" type="datetimeFigureOut">
              <a:rPr lang="en-US" smtClean="0"/>
              <a:pPr/>
              <a:t>9/9/2022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C9CA11-DB28-4303-87B4-5DBCA47228F5}"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Başlık, Metin ve İçerik">
    <p:spTree>
      <p:nvGrpSpPr>
        <p:cNvPr id="1" name=""/>
        <p:cNvGrpSpPr/>
        <p:nvPr/>
      </p:nvGrpSpPr>
      <p:grpSpPr>
        <a:xfrm>
          <a:off x="0" y="0"/>
          <a:ext cx="0" cy="0"/>
          <a:chOff x="0" y="0"/>
          <a:chExt cx="0" cy="0"/>
        </a:xfrm>
      </p:grpSpPr>
      <p:sp>
        <p:nvSpPr>
          <p:cNvPr id="2" name="1 Başlık"/>
          <p:cNvSpPr>
            <a:spLocks noGrp="1"/>
          </p:cNvSpPr>
          <p:nvPr>
            <p:ph type="title"/>
          </p:nvPr>
        </p:nvSpPr>
        <p:spPr>
          <a:xfrm>
            <a:off x="931863" y="96838"/>
            <a:ext cx="7158037" cy="1412875"/>
          </a:xfrm>
        </p:spPr>
        <p:txBody>
          <a:bodyPr/>
          <a:lstStyle/>
          <a:p>
            <a:r>
              <a:rPr lang="tr-TR"/>
              <a:t>Asıl başlık stili için tıklatın</a:t>
            </a:r>
          </a:p>
        </p:txBody>
      </p:sp>
      <p:sp>
        <p:nvSpPr>
          <p:cNvPr id="3" name="2 Metin Yer Tutucusu"/>
          <p:cNvSpPr>
            <a:spLocks noGrp="1"/>
          </p:cNvSpPr>
          <p:nvPr>
            <p:ph type="body" sz="half" idx="1"/>
          </p:nvPr>
        </p:nvSpPr>
        <p:spPr>
          <a:xfrm>
            <a:off x="949325" y="1981200"/>
            <a:ext cx="3754438" cy="411480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İçerik Yer Tutucusu"/>
          <p:cNvSpPr>
            <a:spLocks noGrp="1"/>
          </p:cNvSpPr>
          <p:nvPr>
            <p:ph sz="half" idx="2"/>
          </p:nvPr>
        </p:nvSpPr>
        <p:spPr>
          <a:xfrm>
            <a:off x="4856163" y="1981200"/>
            <a:ext cx="3754437" cy="411480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B30CB99D-4EC1-489E-AAED-BC78B53E8838}" type="slidenum">
              <a:rPr lang="en-US"/>
              <a:pPr>
                <a:defRPr/>
              </a:pPr>
              <a:t>‹#›</a:t>
            </a:fld>
            <a:endParaRPr lang="en-US"/>
          </a:p>
        </p:txBody>
      </p:sp>
    </p:spTree>
    <p:extLst>
      <p:ext uri="{BB962C8B-B14F-4D97-AF65-F5344CB8AC3E}">
        <p14:creationId xmlns:p14="http://schemas.microsoft.com/office/powerpoint/2010/main" val="364253151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7FFB21-1744-46B2-8BFA-C224042D8A0D}" type="datetimeFigureOut">
              <a:rPr lang="en-US" smtClean="0"/>
              <a:pPr/>
              <a:t>9/9/2022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C9CA11-DB28-4303-87B4-5DBCA47228F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7FFB21-1744-46B2-8BFA-C224042D8A0D}" type="datetimeFigureOut">
              <a:rPr lang="en-US" smtClean="0"/>
              <a:pPr/>
              <a:t>9/9/2022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C9CA11-DB28-4303-87B4-5DBCA47228F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F7FFB21-1744-46B2-8BFA-C224042D8A0D}" type="datetimeFigureOut">
              <a:rPr lang="en-US" smtClean="0"/>
              <a:pPr/>
              <a:t>9/9/2022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C9CA11-DB28-4303-87B4-5DBCA47228F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F7FFB21-1744-46B2-8BFA-C224042D8A0D}" type="datetimeFigureOut">
              <a:rPr lang="en-US" smtClean="0"/>
              <a:pPr/>
              <a:t>9/9/2022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C9CA11-DB28-4303-87B4-5DBCA47228F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F7FFB21-1744-46B2-8BFA-C224042D8A0D}" type="datetimeFigureOut">
              <a:rPr lang="en-US" smtClean="0"/>
              <a:pPr/>
              <a:t>9/9/2022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C9CA11-DB28-4303-87B4-5DBCA47228F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7FFB21-1744-46B2-8BFA-C224042D8A0D}" type="datetimeFigureOut">
              <a:rPr lang="en-US" smtClean="0"/>
              <a:pPr/>
              <a:t>9/9/2022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2C9CA11-DB28-4303-87B4-5DBCA47228F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F7FFB21-1744-46B2-8BFA-C224042D8A0D}" type="datetimeFigureOut">
              <a:rPr lang="en-US" smtClean="0"/>
              <a:pPr/>
              <a:t>9/9/2022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C9CA11-DB28-4303-87B4-5DBCA47228F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F7FFB21-1744-46B2-8BFA-C224042D8A0D}" type="datetimeFigureOut">
              <a:rPr lang="en-US" smtClean="0"/>
              <a:pPr/>
              <a:t>9/9/2022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C9CA11-DB28-4303-87B4-5DBCA47228F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7FFB21-1744-46B2-8BFA-C224042D8A0D}" type="datetimeFigureOut">
              <a:rPr lang="en-US" smtClean="0"/>
              <a:pPr/>
              <a:t>9/9/2022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C9CA11-DB28-4303-87B4-5DBCA47228F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8"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hyperlink" Target="https://en.wikipedia.org/wiki/Nickel_aluminide" TargetMode="External"/><Relationship Id="rId7"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8.gif"/><Relationship Id="rId5" Type="http://schemas.openxmlformats.org/officeDocument/2006/relationships/image" Target="../media/image9.wmf"/><Relationship Id="rId4" Type="http://schemas.openxmlformats.org/officeDocument/2006/relationships/oleObject" Target="../embeddings/oleObject11.bin"/><Relationship Id="rId9" Type="http://schemas.openxmlformats.org/officeDocument/2006/relationships/image" Target="../media/image2.wmf"/></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hyperlink" Target="https://en.wikipedia.org/wiki/Nickel_aluminide" TargetMode="External"/><Relationship Id="rId7"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8.gif"/><Relationship Id="rId5" Type="http://schemas.openxmlformats.org/officeDocument/2006/relationships/image" Target="../media/image9.wmf"/><Relationship Id="rId10" Type="http://schemas.openxmlformats.org/officeDocument/2006/relationships/image" Target="../media/image10.png"/><Relationship Id="rId4" Type="http://schemas.openxmlformats.org/officeDocument/2006/relationships/oleObject" Target="../embeddings/oleObject11.bin"/><Relationship Id="rId9" Type="http://schemas.openxmlformats.org/officeDocument/2006/relationships/image" Target="../media/image2.wmf"/></Relationships>
</file>

<file path=ppt/slides/_rels/slide12.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wmf"/><Relationship Id="rId3" Type="http://schemas.openxmlformats.org/officeDocument/2006/relationships/oleObject" Target="../embeddings/oleObject12.bin"/><Relationship Id="rId7" Type="http://schemas.openxmlformats.org/officeDocument/2006/relationships/oleObject" Target="../embeddings/oleObject13.bin"/><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image" Target="../media/image13.jpeg"/><Relationship Id="rId4" Type="http://schemas.openxmlformats.org/officeDocument/2006/relationships/image" Target="../media/image12.wmf"/><Relationship Id="rId9"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image" Target="../media/image2.wmf"/><Relationship Id="rId3" Type="http://schemas.openxmlformats.org/officeDocument/2006/relationships/oleObject" Target="../embeddings/oleObject12.bin"/><Relationship Id="rId7" Type="http://schemas.openxmlformats.org/officeDocument/2006/relationships/oleObject" Target="../embeddings/oleObject13.bin"/><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image" Target="../media/image13.jpeg"/><Relationship Id="rId4" Type="http://schemas.openxmlformats.org/officeDocument/2006/relationships/image" Target="../media/image12.wmf"/><Relationship Id="rId9" Type="http://schemas.openxmlformats.org/officeDocument/2006/relationships/image" Target="../media/image14.png"/></Relationships>
</file>

<file path=ppt/slides/_rels/slide15.xml.rels><?xml version="1.0" encoding="UTF-8" standalone="yes"?>
<Relationships xmlns="http://schemas.openxmlformats.org/package/2006/relationships"><Relationship Id="rId8" Type="http://schemas.openxmlformats.org/officeDocument/2006/relationships/image" Target="../media/image2.wmf"/><Relationship Id="rId3" Type="http://schemas.openxmlformats.org/officeDocument/2006/relationships/oleObject" Target="../embeddings/oleObject12.bin"/><Relationship Id="rId7" Type="http://schemas.openxmlformats.org/officeDocument/2006/relationships/oleObject" Target="../embeddings/oleObject13.bin"/><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image" Target="../media/image13.jpeg"/><Relationship Id="rId4" Type="http://schemas.openxmlformats.org/officeDocument/2006/relationships/image" Target="../media/image12.wmf"/><Relationship Id="rId9"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image" Target="../media/image15.gif"/><Relationship Id="rId1" Type="http://schemas.openxmlformats.org/officeDocument/2006/relationships/slideLayout" Target="../slideLayouts/slideLayout6.xml"/><Relationship Id="rId4" Type="http://schemas.openxmlformats.org/officeDocument/2006/relationships/image" Target="../media/image16.wmf"/></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18.wmf"/><Relationship Id="rId4" Type="http://schemas.openxmlformats.org/officeDocument/2006/relationships/oleObject" Target="../embeddings/oleObject15.bin"/></Relationships>
</file>

<file path=ppt/slides/_rels/slide18.xml.rels><?xml version="1.0" encoding="UTF-8" standalone="yes"?>
<Relationships xmlns="http://schemas.openxmlformats.org/package/2006/relationships"><Relationship Id="rId3" Type="http://schemas.openxmlformats.org/officeDocument/2006/relationships/hyperlink" Target="http://www.physics.byu.edu/faculty/campbell/animations/x-ray_diffraction.html" TargetMode="External"/><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2.wmf"/><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24.w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24.wmf"/><Relationship Id="rId1" Type="http://schemas.openxmlformats.org/officeDocument/2006/relationships/slideLayout" Target="../slideLayouts/slideLayout2.xml"/><Relationship Id="rId4" Type="http://schemas.openxmlformats.org/officeDocument/2006/relationships/image" Target="../media/image26.wmf"/></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4.wmf"/><Relationship Id="rId11" Type="http://schemas.openxmlformats.org/officeDocument/2006/relationships/image" Target="../media/image2.wmf"/><Relationship Id="rId5" Type="http://schemas.openxmlformats.org/officeDocument/2006/relationships/oleObject" Target="../embeddings/oleObject3.bin"/><Relationship Id="rId10" Type="http://schemas.openxmlformats.org/officeDocument/2006/relationships/oleObject" Target="../embeddings/oleObject1.bin"/><Relationship Id="rId4" Type="http://schemas.openxmlformats.org/officeDocument/2006/relationships/image" Target="../media/image3.wmf"/><Relationship Id="rId9"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7.jpe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4.wmf"/><Relationship Id="rId11" Type="http://schemas.openxmlformats.org/officeDocument/2006/relationships/image" Target="../media/image2.wmf"/><Relationship Id="rId5" Type="http://schemas.openxmlformats.org/officeDocument/2006/relationships/oleObject" Target="../embeddings/oleObject3.bin"/><Relationship Id="rId10" Type="http://schemas.openxmlformats.org/officeDocument/2006/relationships/oleObject" Target="../embeddings/oleObject1.bin"/><Relationship Id="rId4" Type="http://schemas.openxmlformats.org/officeDocument/2006/relationships/image" Target="../media/image3.wmf"/><Relationship Id="rId9"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oleObject" Target="../embeddings/oleObject6.bin"/><Relationship Id="rId7" Type="http://schemas.openxmlformats.org/officeDocument/2006/relationships/oleObject" Target="../embeddings/oleObject8.bin"/><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4.wmf"/><Relationship Id="rId5" Type="http://schemas.openxmlformats.org/officeDocument/2006/relationships/oleObject" Target="../embeddings/oleObject7.bin"/><Relationship Id="rId4" Type="http://schemas.openxmlformats.org/officeDocument/2006/relationships/image" Target="../media/image3.wmf"/></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6.wmf"/><Relationship Id="rId4" Type="http://schemas.openxmlformats.org/officeDocument/2006/relationships/oleObject" Target="../embeddings/oleObject10.bin"/></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hyperlink" Target="https://en.wikipedia.org/wiki/Nickel_aluminide"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8.gif"/></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hyperlink" Target="https://en.wikipedia.org/wiki/Nickel_aluminide" TargetMode="External"/><Relationship Id="rId7"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8.gif"/><Relationship Id="rId5" Type="http://schemas.openxmlformats.org/officeDocument/2006/relationships/image" Target="../media/image9.wmf"/><Relationship Id="rId4" Type="http://schemas.openxmlformats.org/officeDocument/2006/relationships/oleObject" Target="../embeddings/oleObject11.bin"/><Relationship Id="rId9" Type="http://schemas.openxmlformats.org/officeDocument/2006/relationships/image" Target="../media/image2.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55B64D-E798-2C52-78BD-25528D7FC2CA}"/>
              </a:ext>
            </a:extLst>
          </p:cNvPr>
          <p:cNvSpPr>
            <a:spLocks noGrp="1"/>
          </p:cNvSpPr>
          <p:nvPr>
            <p:ph type="title"/>
          </p:nvPr>
        </p:nvSpPr>
        <p:spPr/>
        <p:txBody>
          <a:bodyPr/>
          <a:lstStyle/>
          <a:p>
            <a:r>
              <a:rPr lang="en-US" dirty="0"/>
              <a:t>Upcoming</a:t>
            </a:r>
          </a:p>
        </p:txBody>
      </p:sp>
      <p:sp>
        <p:nvSpPr>
          <p:cNvPr id="5" name="Content Placeholder 4">
            <a:extLst>
              <a:ext uri="{FF2B5EF4-FFF2-40B4-BE49-F238E27FC236}">
                <a16:creationId xmlns:a16="http://schemas.microsoft.com/office/drawing/2014/main" id="{D9BAD3F0-A768-7B88-7411-27E73C68C4A0}"/>
              </a:ext>
            </a:extLst>
          </p:cNvPr>
          <p:cNvSpPr>
            <a:spLocks noGrp="1"/>
          </p:cNvSpPr>
          <p:nvPr>
            <p:ph idx="1"/>
          </p:nvPr>
        </p:nvSpPr>
        <p:spPr/>
        <p:txBody>
          <a:bodyPr/>
          <a:lstStyle/>
          <a:p>
            <a:r>
              <a:rPr lang="en-US" dirty="0"/>
              <a:t>Monday: </a:t>
            </a:r>
            <a:r>
              <a:rPr lang="en-US" b="1" dirty="0"/>
              <a:t>Homework 2 due</a:t>
            </a:r>
          </a:p>
          <a:p>
            <a:pPr marL="0" indent="0">
              <a:buNone/>
            </a:pPr>
            <a:r>
              <a:rPr lang="en-US" dirty="0"/>
              <a:t>	</a:t>
            </a:r>
            <a:r>
              <a:rPr lang="en-US" dirty="0">
                <a:solidFill>
                  <a:srgbClr val="00B050"/>
                </a:solidFill>
              </a:rPr>
              <a:t>If you would like to present early, you can</a:t>
            </a:r>
          </a:p>
          <a:p>
            <a:r>
              <a:rPr lang="en-US" dirty="0"/>
              <a:t>Wednesday: </a:t>
            </a:r>
            <a:r>
              <a:rPr lang="en-US" b="1" dirty="0"/>
              <a:t>Diffraction Show and Tell</a:t>
            </a:r>
            <a:r>
              <a:rPr lang="en-US" dirty="0"/>
              <a:t>. Bring some printouts to show. Can make copies in 111 if needed. </a:t>
            </a:r>
          </a:p>
          <a:p>
            <a:r>
              <a:rPr lang="en-US" dirty="0"/>
              <a:t>Friday: </a:t>
            </a:r>
            <a:r>
              <a:rPr lang="en-US" b="1" dirty="0"/>
              <a:t>Test 1 </a:t>
            </a:r>
            <a:r>
              <a:rPr lang="en-US" dirty="0"/>
              <a:t>(in class), bring notes sheet</a:t>
            </a:r>
          </a:p>
          <a:p>
            <a:r>
              <a:rPr lang="en-US" dirty="0"/>
              <a:t>Monday (Sept 19): </a:t>
            </a:r>
            <a:r>
              <a:rPr lang="en-US" b="1" dirty="0"/>
              <a:t>Guest speaker </a:t>
            </a:r>
            <a:r>
              <a:rPr lang="en-US" dirty="0"/>
              <a:t>from DoD</a:t>
            </a:r>
          </a:p>
        </p:txBody>
      </p:sp>
    </p:spTree>
    <p:extLst>
      <p:ext uri="{BB962C8B-B14F-4D97-AF65-F5344CB8AC3E}">
        <p14:creationId xmlns:p14="http://schemas.microsoft.com/office/powerpoint/2010/main" val="24964081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4" name="Rectangle 2"/>
          <p:cNvSpPr>
            <a:spLocks noGrp="1" noChangeArrowheads="1"/>
          </p:cNvSpPr>
          <p:nvPr>
            <p:ph type="title"/>
          </p:nvPr>
        </p:nvSpPr>
        <p:spPr>
          <a:xfrm>
            <a:off x="257175" y="221457"/>
            <a:ext cx="8229600" cy="1143000"/>
          </a:xfrm>
        </p:spPr>
        <p:txBody>
          <a:bodyPr>
            <a:normAutofit fontScale="90000"/>
          </a:bodyPr>
          <a:lstStyle/>
          <a:p>
            <a:pPr algn="l"/>
            <a:r>
              <a:rPr lang="en-US" dirty="0"/>
              <a:t>When more than one element</a:t>
            </a:r>
            <a:br>
              <a:rPr lang="en-US" dirty="0"/>
            </a:br>
            <a:r>
              <a:rPr lang="en-US" sz="2800" dirty="0">
                <a:solidFill>
                  <a:schemeClr val="tx1"/>
                </a:solidFill>
              </a:rPr>
              <a:t>Ni</a:t>
            </a:r>
            <a:r>
              <a:rPr lang="en-US" sz="2800" baseline="-25000" dirty="0">
                <a:solidFill>
                  <a:schemeClr val="tx1"/>
                </a:solidFill>
              </a:rPr>
              <a:t>3</a:t>
            </a:r>
            <a:r>
              <a:rPr lang="en-US" sz="2800" dirty="0">
                <a:solidFill>
                  <a:schemeClr val="tx1"/>
                </a:solidFill>
              </a:rPr>
              <a:t>Al  </a:t>
            </a:r>
            <a:r>
              <a:rPr lang="en-US" sz="2700" u="sng" dirty="0">
                <a:hlinkClick r:id="rId3"/>
              </a:rPr>
              <a:t>Nickel aluminide</a:t>
            </a:r>
            <a:r>
              <a:rPr lang="en-US" sz="2800" dirty="0">
                <a:solidFill>
                  <a:schemeClr val="tx1"/>
                </a:solidFill>
              </a:rPr>
              <a:t> structure, </a:t>
            </a:r>
            <a:r>
              <a:rPr lang="en-US" sz="2800" dirty="0">
                <a:solidFill>
                  <a:srgbClr val="FF0000"/>
                </a:solidFill>
              </a:rPr>
              <a:t>what is it?</a:t>
            </a:r>
            <a:endParaRPr lang="en-US" dirty="0">
              <a:solidFill>
                <a:srgbClr val="FF0000"/>
              </a:solidFill>
            </a:endParaRPr>
          </a:p>
        </p:txBody>
      </p:sp>
      <p:graphicFrame>
        <p:nvGraphicFramePr>
          <p:cNvPr id="596992" name="Object 0"/>
          <p:cNvGraphicFramePr>
            <a:graphicFrameLocks noChangeAspect="1"/>
          </p:cNvGraphicFramePr>
          <p:nvPr>
            <p:extLst>
              <p:ext uri="{D42A27DB-BD31-4B8C-83A1-F6EECF244321}">
                <p14:modId xmlns:p14="http://schemas.microsoft.com/office/powerpoint/2010/main" val="1480298353"/>
              </p:ext>
            </p:extLst>
          </p:nvPr>
        </p:nvGraphicFramePr>
        <p:xfrm>
          <a:off x="330200" y="2035175"/>
          <a:ext cx="7646988" cy="2755900"/>
        </p:xfrm>
        <a:graphic>
          <a:graphicData uri="http://schemas.openxmlformats.org/presentationml/2006/ole">
            <mc:AlternateContent xmlns:mc="http://schemas.openxmlformats.org/markup-compatibility/2006">
              <mc:Choice xmlns:v="urn:schemas-microsoft-com:vml" Requires="v">
                <p:oleObj name="Equation" r:id="rId4" imgW="7645400" imgH="2755900" progId="">
                  <p:embed/>
                </p:oleObj>
              </mc:Choice>
              <mc:Fallback>
                <p:oleObj name="Equation" r:id="rId4" imgW="7645400" imgH="27559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200" y="2035175"/>
                        <a:ext cx="7646988" cy="275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76520" name="Text Box 8"/>
          <p:cNvSpPr txBox="1">
            <a:spLocks noChangeArrowheads="1"/>
          </p:cNvSpPr>
          <p:nvPr/>
        </p:nvSpPr>
        <p:spPr bwMode="auto">
          <a:xfrm>
            <a:off x="330200" y="1379538"/>
            <a:ext cx="6500813" cy="457200"/>
          </a:xfrm>
          <a:prstGeom prst="rect">
            <a:avLst/>
          </a:prstGeom>
          <a:noFill/>
          <a:ln w="28575">
            <a:noFill/>
            <a:miter lim="800000"/>
            <a:headEnd/>
            <a:tailEnd/>
          </a:ln>
          <a:effectLst/>
        </p:spPr>
        <p:txBody>
          <a:bodyPr wrap="none" anchor="ctr">
            <a:spAutoFit/>
          </a:bodyPr>
          <a:lstStyle/>
          <a:p>
            <a:r>
              <a:rPr lang="en-US" dirty="0">
                <a:effectLst>
                  <a:outerShdw blurRad="38100" dist="38100" dir="2700000" algn="tl">
                    <a:srgbClr val="C0C0C0"/>
                  </a:outerShdw>
                </a:effectLst>
              </a:rPr>
              <a:t>Simple cubic lattice, with a four atom basis</a:t>
            </a:r>
          </a:p>
        </p:txBody>
      </p:sp>
      <p:sp>
        <p:nvSpPr>
          <p:cNvPr id="576521" name="Text Box 9"/>
          <p:cNvSpPr txBox="1">
            <a:spLocks noChangeArrowheads="1"/>
          </p:cNvSpPr>
          <p:nvPr/>
        </p:nvSpPr>
        <p:spPr bwMode="auto">
          <a:xfrm>
            <a:off x="4279900" y="5197475"/>
            <a:ext cx="184150" cy="366713"/>
          </a:xfrm>
          <a:prstGeom prst="rect">
            <a:avLst/>
          </a:prstGeom>
          <a:noFill/>
          <a:ln w="28575">
            <a:noFill/>
            <a:miter lim="800000"/>
            <a:headEnd/>
            <a:tailEnd/>
          </a:ln>
          <a:effectLst/>
        </p:spPr>
        <p:txBody>
          <a:bodyPr wrap="none" anchor="ctr">
            <a:spAutoFit/>
          </a:bodyPr>
          <a:lstStyle/>
          <a:p>
            <a:endParaRPr lang="en-US" sz="1800">
              <a:solidFill>
                <a:schemeClr val="tx1"/>
              </a:solidFill>
              <a:effectLst>
                <a:outerShdw blurRad="38100" dist="38100" dir="2700000" algn="tl">
                  <a:srgbClr val="C0C0C0"/>
                </a:outerShdw>
              </a:effectLst>
            </a:endParaRPr>
          </a:p>
        </p:txBody>
      </p:sp>
      <p:sp>
        <p:nvSpPr>
          <p:cNvPr id="8" name="Rectangle 7"/>
          <p:cNvSpPr/>
          <p:nvPr/>
        </p:nvSpPr>
        <p:spPr>
          <a:xfrm>
            <a:off x="228600" y="3505200"/>
            <a:ext cx="800100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524000" y="2927966"/>
            <a:ext cx="7924800" cy="461665"/>
          </a:xfrm>
          <a:prstGeom prst="rect">
            <a:avLst/>
          </a:prstGeom>
          <a:noFill/>
        </p:spPr>
        <p:txBody>
          <a:bodyPr wrap="square" rtlCol="0">
            <a:spAutoFit/>
          </a:bodyPr>
          <a:lstStyle/>
          <a:p>
            <a:r>
              <a:rPr lang="en-US" sz="2400" dirty="0"/>
              <a:t>(							)</a:t>
            </a: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19947" y="45859"/>
            <a:ext cx="1920739" cy="1959154"/>
          </a:xfrm>
          <a:prstGeom prst="rect">
            <a:avLst/>
          </a:prstGeom>
        </p:spPr>
      </p:pic>
      <p:sp>
        <p:nvSpPr>
          <p:cNvPr id="4" name="TextBox 3">
            <a:extLst>
              <a:ext uri="{FF2B5EF4-FFF2-40B4-BE49-F238E27FC236}">
                <a16:creationId xmlns:a16="http://schemas.microsoft.com/office/drawing/2014/main" id="{11764CA5-C3CD-45D5-94E0-B35E1DF682DD}"/>
              </a:ext>
            </a:extLst>
          </p:cNvPr>
          <p:cNvSpPr txBox="1"/>
          <p:nvPr/>
        </p:nvSpPr>
        <p:spPr>
          <a:xfrm>
            <a:off x="7010400" y="221457"/>
            <a:ext cx="457200" cy="369332"/>
          </a:xfrm>
          <a:prstGeom prst="rect">
            <a:avLst/>
          </a:prstGeom>
          <a:noFill/>
        </p:spPr>
        <p:txBody>
          <a:bodyPr wrap="square" rtlCol="0">
            <a:spAutoFit/>
          </a:bodyPr>
          <a:lstStyle/>
          <a:p>
            <a:r>
              <a:rPr lang="en-US" dirty="0"/>
              <a:t>Al</a:t>
            </a:r>
          </a:p>
        </p:txBody>
      </p:sp>
      <p:sp>
        <p:nvSpPr>
          <p:cNvPr id="13" name="TextBox 12">
            <a:extLst>
              <a:ext uri="{FF2B5EF4-FFF2-40B4-BE49-F238E27FC236}">
                <a16:creationId xmlns:a16="http://schemas.microsoft.com/office/drawing/2014/main" id="{96B5C1A7-FC30-42DF-B7AD-F57A685A8F3C}"/>
              </a:ext>
            </a:extLst>
          </p:cNvPr>
          <p:cNvSpPr txBox="1"/>
          <p:nvPr/>
        </p:nvSpPr>
        <p:spPr>
          <a:xfrm>
            <a:off x="7851775" y="719040"/>
            <a:ext cx="514347" cy="369332"/>
          </a:xfrm>
          <a:prstGeom prst="rect">
            <a:avLst/>
          </a:prstGeom>
          <a:noFill/>
        </p:spPr>
        <p:txBody>
          <a:bodyPr wrap="square" rtlCol="0">
            <a:spAutoFit/>
          </a:bodyPr>
          <a:lstStyle/>
          <a:p>
            <a:r>
              <a:rPr lang="en-US" dirty="0"/>
              <a:t>Ni</a:t>
            </a:r>
          </a:p>
        </p:txBody>
      </p:sp>
      <p:pic>
        <p:nvPicPr>
          <p:cNvPr id="14" name="Picture 9">
            <a:extLst>
              <a:ext uri="{FF2B5EF4-FFF2-40B4-BE49-F238E27FC236}">
                <a16:creationId xmlns:a16="http://schemas.microsoft.com/office/drawing/2014/main" id="{D1DF1B59-DAA3-44A5-9942-EEE8F1A73478}"/>
              </a:ext>
            </a:extLst>
          </p:cNvPr>
          <p:cNvPicPr>
            <a:picLocks noChangeAspect="1" noChangeArrowheads="1"/>
          </p:cNvPicPr>
          <p:nvPr/>
        </p:nvPicPr>
        <p:blipFill>
          <a:blip r:embed="rId7"/>
          <a:srcRect/>
          <a:stretch>
            <a:fillRect/>
          </a:stretch>
        </p:blipFill>
        <p:spPr bwMode="auto">
          <a:xfrm>
            <a:off x="2808415" y="6210300"/>
            <a:ext cx="4019550" cy="647700"/>
          </a:xfrm>
          <a:prstGeom prst="rect">
            <a:avLst/>
          </a:prstGeom>
          <a:noFill/>
          <a:ln w="9525">
            <a:noFill/>
            <a:miter lim="800000"/>
            <a:headEnd/>
            <a:tailEnd/>
          </a:ln>
          <a:effectLst/>
        </p:spPr>
      </p:pic>
      <p:graphicFrame>
        <p:nvGraphicFramePr>
          <p:cNvPr id="15" name="Object 10">
            <a:extLst>
              <a:ext uri="{FF2B5EF4-FFF2-40B4-BE49-F238E27FC236}">
                <a16:creationId xmlns:a16="http://schemas.microsoft.com/office/drawing/2014/main" id="{E75EEA06-FEB6-4776-8685-FCB42C01E30A}"/>
              </a:ext>
            </a:extLst>
          </p:cNvPr>
          <p:cNvGraphicFramePr>
            <a:graphicFrameLocks noChangeAspect="1"/>
          </p:cNvGraphicFramePr>
          <p:nvPr>
            <p:extLst>
              <p:ext uri="{D42A27DB-BD31-4B8C-83A1-F6EECF244321}">
                <p14:modId xmlns:p14="http://schemas.microsoft.com/office/powerpoint/2010/main" val="3139242715"/>
              </p:ext>
            </p:extLst>
          </p:nvPr>
        </p:nvGraphicFramePr>
        <p:xfrm>
          <a:off x="2156894" y="6155205"/>
          <a:ext cx="603250" cy="542925"/>
        </p:xfrm>
        <a:graphic>
          <a:graphicData uri="http://schemas.openxmlformats.org/presentationml/2006/ole">
            <mc:AlternateContent xmlns:mc="http://schemas.openxmlformats.org/markup-compatibility/2006">
              <mc:Choice xmlns:v="urn:schemas-microsoft-com:vml" Requires="v">
                <p:oleObj name="Equation" r:id="rId8" imgW="253800" imgH="228600" progId="Equation.3">
                  <p:embed/>
                </p:oleObj>
              </mc:Choice>
              <mc:Fallback>
                <p:oleObj name="Equation" r:id="rId8" imgW="253800" imgH="228600" progId="Equation.3">
                  <p:embed/>
                  <p:pic>
                    <p:nvPicPr>
                      <p:cNvPr id="10" name="Objec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56894" y="6155205"/>
                        <a:ext cx="603250" cy="542925"/>
                      </a:xfrm>
                      <a:prstGeom prst="rect">
                        <a:avLst/>
                      </a:prstGeom>
                      <a:solidFill>
                        <a:schemeClr val="bg1"/>
                      </a:solidFill>
                      <a:ln>
                        <a:noFill/>
                      </a:ln>
                      <a:extLst>
                        <a:ext uri="{91240B29-F687-4F45-9708-019B960494DF}">
                          <a14:hiddenLine xmlns:a14="http://schemas.microsoft.com/office/drawing/2010/main" w="38100">
                            <a:solidFill>
                              <a:srgbClr val="CC66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6757981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4" name="Rectangle 2"/>
          <p:cNvSpPr>
            <a:spLocks noGrp="1" noChangeArrowheads="1"/>
          </p:cNvSpPr>
          <p:nvPr>
            <p:ph type="title"/>
          </p:nvPr>
        </p:nvSpPr>
        <p:spPr>
          <a:xfrm>
            <a:off x="257175" y="221457"/>
            <a:ext cx="8229600" cy="1143000"/>
          </a:xfrm>
        </p:spPr>
        <p:txBody>
          <a:bodyPr>
            <a:normAutofit fontScale="90000"/>
          </a:bodyPr>
          <a:lstStyle/>
          <a:p>
            <a:pPr algn="l"/>
            <a:r>
              <a:rPr lang="en-US" dirty="0"/>
              <a:t>When more than one element</a:t>
            </a:r>
            <a:br>
              <a:rPr lang="en-US" dirty="0"/>
            </a:br>
            <a:r>
              <a:rPr lang="en-US" sz="2800" dirty="0">
                <a:solidFill>
                  <a:schemeClr val="tx1"/>
                </a:solidFill>
              </a:rPr>
              <a:t>Ni</a:t>
            </a:r>
            <a:r>
              <a:rPr lang="en-US" sz="2800" baseline="-25000" dirty="0">
                <a:solidFill>
                  <a:schemeClr val="tx1"/>
                </a:solidFill>
              </a:rPr>
              <a:t>3</a:t>
            </a:r>
            <a:r>
              <a:rPr lang="en-US" sz="2800" dirty="0">
                <a:solidFill>
                  <a:schemeClr val="tx1"/>
                </a:solidFill>
              </a:rPr>
              <a:t>Al  </a:t>
            </a:r>
            <a:r>
              <a:rPr lang="en-US" sz="2700" u="sng" dirty="0">
                <a:hlinkClick r:id="rId3"/>
              </a:rPr>
              <a:t>Nickel aluminide</a:t>
            </a:r>
            <a:r>
              <a:rPr lang="en-US" sz="2800" dirty="0">
                <a:solidFill>
                  <a:schemeClr val="tx1"/>
                </a:solidFill>
              </a:rPr>
              <a:t> structure, </a:t>
            </a:r>
            <a:r>
              <a:rPr lang="en-US" sz="2800" dirty="0">
                <a:solidFill>
                  <a:srgbClr val="FF0000"/>
                </a:solidFill>
              </a:rPr>
              <a:t>what is it?</a:t>
            </a:r>
            <a:endParaRPr lang="en-US" dirty="0">
              <a:solidFill>
                <a:srgbClr val="FF0000"/>
              </a:solidFill>
            </a:endParaRPr>
          </a:p>
        </p:txBody>
      </p:sp>
      <p:graphicFrame>
        <p:nvGraphicFramePr>
          <p:cNvPr id="596992" name="Object 0"/>
          <p:cNvGraphicFramePr>
            <a:graphicFrameLocks noChangeAspect="1"/>
          </p:cNvGraphicFramePr>
          <p:nvPr/>
        </p:nvGraphicFramePr>
        <p:xfrm>
          <a:off x="330200" y="2035175"/>
          <a:ext cx="7646988" cy="2755900"/>
        </p:xfrm>
        <a:graphic>
          <a:graphicData uri="http://schemas.openxmlformats.org/presentationml/2006/ole">
            <mc:AlternateContent xmlns:mc="http://schemas.openxmlformats.org/markup-compatibility/2006">
              <mc:Choice xmlns:v="urn:schemas-microsoft-com:vml" Requires="v">
                <p:oleObj name="Equation" r:id="rId4" imgW="7645400" imgH="2755900" progId="">
                  <p:embed/>
                </p:oleObj>
              </mc:Choice>
              <mc:Fallback>
                <p:oleObj name="Equation" r:id="rId4" imgW="7645400" imgH="2755900" progId="">
                  <p:embed/>
                  <p:pic>
                    <p:nvPicPr>
                      <p:cNvPr id="596992" name="Object 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200" y="2035175"/>
                        <a:ext cx="7646988" cy="275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76520" name="Text Box 8"/>
          <p:cNvSpPr txBox="1">
            <a:spLocks noChangeArrowheads="1"/>
          </p:cNvSpPr>
          <p:nvPr/>
        </p:nvSpPr>
        <p:spPr bwMode="auto">
          <a:xfrm>
            <a:off x="330200" y="1379538"/>
            <a:ext cx="6500813" cy="457200"/>
          </a:xfrm>
          <a:prstGeom prst="rect">
            <a:avLst/>
          </a:prstGeom>
          <a:noFill/>
          <a:ln w="28575">
            <a:noFill/>
            <a:miter lim="800000"/>
            <a:headEnd/>
            <a:tailEnd/>
          </a:ln>
          <a:effectLst/>
        </p:spPr>
        <p:txBody>
          <a:bodyPr wrap="none" anchor="ctr">
            <a:spAutoFit/>
          </a:bodyPr>
          <a:lstStyle/>
          <a:p>
            <a:r>
              <a:rPr lang="en-US" dirty="0">
                <a:effectLst>
                  <a:outerShdw blurRad="38100" dist="38100" dir="2700000" algn="tl">
                    <a:srgbClr val="C0C0C0"/>
                  </a:outerShdw>
                </a:effectLst>
              </a:rPr>
              <a:t>Simple cubic lattice, with a four atom basis</a:t>
            </a:r>
          </a:p>
        </p:txBody>
      </p:sp>
      <p:sp>
        <p:nvSpPr>
          <p:cNvPr id="576521" name="Text Box 9"/>
          <p:cNvSpPr txBox="1">
            <a:spLocks noChangeArrowheads="1"/>
          </p:cNvSpPr>
          <p:nvPr/>
        </p:nvSpPr>
        <p:spPr bwMode="auto">
          <a:xfrm>
            <a:off x="4279900" y="5197475"/>
            <a:ext cx="184150" cy="366713"/>
          </a:xfrm>
          <a:prstGeom prst="rect">
            <a:avLst/>
          </a:prstGeom>
          <a:noFill/>
          <a:ln w="28575">
            <a:noFill/>
            <a:miter lim="800000"/>
            <a:headEnd/>
            <a:tailEnd/>
          </a:ln>
          <a:effectLst/>
        </p:spPr>
        <p:txBody>
          <a:bodyPr wrap="none" anchor="ctr">
            <a:spAutoFit/>
          </a:bodyPr>
          <a:lstStyle/>
          <a:p>
            <a:endParaRPr lang="en-US" sz="1800">
              <a:solidFill>
                <a:schemeClr val="tx1"/>
              </a:solidFill>
              <a:effectLst>
                <a:outerShdw blurRad="38100" dist="38100" dir="2700000" algn="tl">
                  <a:srgbClr val="C0C0C0"/>
                </a:outerShdw>
              </a:effectLst>
            </a:endParaRPr>
          </a:p>
        </p:txBody>
      </p:sp>
      <p:sp>
        <p:nvSpPr>
          <p:cNvPr id="3" name="TextBox 2"/>
          <p:cNvSpPr txBox="1"/>
          <p:nvPr/>
        </p:nvSpPr>
        <p:spPr>
          <a:xfrm>
            <a:off x="1524000" y="2927966"/>
            <a:ext cx="7924800" cy="461665"/>
          </a:xfrm>
          <a:prstGeom prst="rect">
            <a:avLst/>
          </a:prstGeom>
          <a:noFill/>
        </p:spPr>
        <p:txBody>
          <a:bodyPr wrap="square" rtlCol="0">
            <a:spAutoFit/>
          </a:bodyPr>
          <a:lstStyle/>
          <a:p>
            <a:r>
              <a:rPr lang="en-US" sz="2400" dirty="0"/>
              <a:t>(							)</a:t>
            </a: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19947" y="45859"/>
            <a:ext cx="1920739" cy="1959154"/>
          </a:xfrm>
          <a:prstGeom prst="rect">
            <a:avLst/>
          </a:prstGeom>
        </p:spPr>
      </p:pic>
      <p:sp>
        <p:nvSpPr>
          <p:cNvPr id="4" name="TextBox 3">
            <a:extLst>
              <a:ext uri="{FF2B5EF4-FFF2-40B4-BE49-F238E27FC236}">
                <a16:creationId xmlns:a16="http://schemas.microsoft.com/office/drawing/2014/main" id="{11764CA5-C3CD-45D5-94E0-B35E1DF682DD}"/>
              </a:ext>
            </a:extLst>
          </p:cNvPr>
          <p:cNvSpPr txBox="1"/>
          <p:nvPr/>
        </p:nvSpPr>
        <p:spPr>
          <a:xfrm>
            <a:off x="7010400" y="221457"/>
            <a:ext cx="457200" cy="369332"/>
          </a:xfrm>
          <a:prstGeom prst="rect">
            <a:avLst/>
          </a:prstGeom>
          <a:noFill/>
        </p:spPr>
        <p:txBody>
          <a:bodyPr wrap="square" rtlCol="0">
            <a:spAutoFit/>
          </a:bodyPr>
          <a:lstStyle/>
          <a:p>
            <a:r>
              <a:rPr lang="en-US" dirty="0"/>
              <a:t>Al</a:t>
            </a:r>
          </a:p>
        </p:txBody>
      </p:sp>
      <p:sp>
        <p:nvSpPr>
          <p:cNvPr id="13" name="TextBox 12">
            <a:extLst>
              <a:ext uri="{FF2B5EF4-FFF2-40B4-BE49-F238E27FC236}">
                <a16:creationId xmlns:a16="http://schemas.microsoft.com/office/drawing/2014/main" id="{96B5C1A7-FC30-42DF-B7AD-F57A685A8F3C}"/>
              </a:ext>
            </a:extLst>
          </p:cNvPr>
          <p:cNvSpPr txBox="1"/>
          <p:nvPr/>
        </p:nvSpPr>
        <p:spPr>
          <a:xfrm>
            <a:off x="7851775" y="719040"/>
            <a:ext cx="514347" cy="369332"/>
          </a:xfrm>
          <a:prstGeom prst="rect">
            <a:avLst/>
          </a:prstGeom>
          <a:noFill/>
        </p:spPr>
        <p:txBody>
          <a:bodyPr wrap="square" rtlCol="0">
            <a:spAutoFit/>
          </a:bodyPr>
          <a:lstStyle/>
          <a:p>
            <a:r>
              <a:rPr lang="en-US" dirty="0"/>
              <a:t>Ni</a:t>
            </a:r>
          </a:p>
        </p:txBody>
      </p:sp>
      <p:pic>
        <p:nvPicPr>
          <p:cNvPr id="14" name="Picture 9">
            <a:extLst>
              <a:ext uri="{FF2B5EF4-FFF2-40B4-BE49-F238E27FC236}">
                <a16:creationId xmlns:a16="http://schemas.microsoft.com/office/drawing/2014/main" id="{D1DF1B59-DAA3-44A5-9942-EEE8F1A73478}"/>
              </a:ext>
            </a:extLst>
          </p:cNvPr>
          <p:cNvPicPr>
            <a:picLocks noChangeAspect="1" noChangeArrowheads="1"/>
          </p:cNvPicPr>
          <p:nvPr/>
        </p:nvPicPr>
        <p:blipFill>
          <a:blip r:embed="rId7"/>
          <a:srcRect/>
          <a:stretch>
            <a:fillRect/>
          </a:stretch>
        </p:blipFill>
        <p:spPr bwMode="auto">
          <a:xfrm>
            <a:off x="2808415" y="6210300"/>
            <a:ext cx="4019550" cy="647700"/>
          </a:xfrm>
          <a:prstGeom prst="rect">
            <a:avLst/>
          </a:prstGeom>
          <a:noFill/>
          <a:ln w="9525">
            <a:noFill/>
            <a:miter lim="800000"/>
            <a:headEnd/>
            <a:tailEnd/>
          </a:ln>
          <a:effectLst/>
        </p:spPr>
      </p:pic>
      <p:graphicFrame>
        <p:nvGraphicFramePr>
          <p:cNvPr id="15" name="Object 10">
            <a:extLst>
              <a:ext uri="{FF2B5EF4-FFF2-40B4-BE49-F238E27FC236}">
                <a16:creationId xmlns:a16="http://schemas.microsoft.com/office/drawing/2014/main" id="{E75EEA06-FEB6-4776-8685-FCB42C01E30A}"/>
              </a:ext>
            </a:extLst>
          </p:cNvPr>
          <p:cNvGraphicFramePr>
            <a:graphicFrameLocks noChangeAspect="1"/>
          </p:cNvGraphicFramePr>
          <p:nvPr/>
        </p:nvGraphicFramePr>
        <p:xfrm>
          <a:off x="2156894" y="6155205"/>
          <a:ext cx="603250" cy="542925"/>
        </p:xfrm>
        <a:graphic>
          <a:graphicData uri="http://schemas.openxmlformats.org/presentationml/2006/ole">
            <mc:AlternateContent xmlns:mc="http://schemas.openxmlformats.org/markup-compatibility/2006">
              <mc:Choice xmlns:v="urn:schemas-microsoft-com:vml" Requires="v">
                <p:oleObj name="Equation" r:id="rId8" imgW="253800" imgH="228600" progId="Equation.3">
                  <p:embed/>
                </p:oleObj>
              </mc:Choice>
              <mc:Fallback>
                <p:oleObj name="Equation" r:id="rId8" imgW="253800" imgH="228600" progId="Equation.3">
                  <p:embed/>
                  <p:pic>
                    <p:nvPicPr>
                      <p:cNvPr id="15" name="Object 10">
                        <a:extLst>
                          <a:ext uri="{FF2B5EF4-FFF2-40B4-BE49-F238E27FC236}">
                            <a16:creationId xmlns:a16="http://schemas.microsoft.com/office/drawing/2014/main" id="{E75EEA06-FEB6-4776-8685-FCB42C01E30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56894" y="6155205"/>
                        <a:ext cx="603250" cy="542925"/>
                      </a:xfrm>
                      <a:prstGeom prst="rect">
                        <a:avLst/>
                      </a:prstGeom>
                      <a:solidFill>
                        <a:schemeClr val="bg1"/>
                      </a:solidFill>
                      <a:ln>
                        <a:noFill/>
                      </a:ln>
                      <a:extLst>
                        <a:ext uri="{91240B29-F687-4F45-9708-019B960494DF}">
                          <a14:hiddenLine xmlns:a14="http://schemas.microsoft.com/office/drawing/2010/main" w="38100">
                            <a:solidFill>
                              <a:srgbClr val="CC6600"/>
                            </a:solidFill>
                            <a:miter lim="800000"/>
                            <a:headEnd/>
                            <a:tailEnd/>
                          </a14:hiddenLine>
                        </a:ext>
                      </a:extLst>
                    </p:spPr>
                  </p:pic>
                </p:oleObj>
              </mc:Fallback>
            </mc:AlternateContent>
          </a:graphicData>
        </a:graphic>
      </p:graphicFrame>
      <p:pic>
        <p:nvPicPr>
          <p:cNvPr id="5" name="Picture 4">
            <a:extLst>
              <a:ext uri="{FF2B5EF4-FFF2-40B4-BE49-F238E27FC236}">
                <a16:creationId xmlns:a16="http://schemas.microsoft.com/office/drawing/2014/main" id="{EFEEFCE7-1885-470C-9234-7F72A619CFB3}"/>
              </a:ext>
            </a:extLst>
          </p:cNvPr>
          <p:cNvPicPr>
            <a:picLocks noChangeAspect="1"/>
          </p:cNvPicPr>
          <p:nvPr/>
        </p:nvPicPr>
        <p:blipFill>
          <a:blip r:embed="rId10"/>
          <a:stretch>
            <a:fillRect/>
          </a:stretch>
        </p:blipFill>
        <p:spPr>
          <a:xfrm>
            <a:off x="6739276" y="5052219"/>
            <a:ext cx="2372518" cy="1704354"/>
          </a:xfrm>
          <a:prstGeom prst="rect">
            <a:avLst/>
          </a:prstGeom>
        </p:spPr>
      </p:pic>
      <p:sp>
        <p:nvSpPr>
          <p:cNvPr id="576522" name="Text Box 10"/>
          <p:cNvSpPr txBox="1">
            <a:spLocks noChangeArrowheads="1"/>
          </p:cNvSpPr>
          <p:nvPr/>
        </p:nvSpPr>
        <p:spPr bwMode="auto">
          <a:xfrm>
            <a:off x="153194" y="5192184"/>
            <a:ext cx="7066753" cy="954107"/>
          </a:xfrm>
          <a:prstGeom prst="rect">
            <a:avLst/>
          </a:prstGeom>
          <a:noFill/>
          <a:ln w="28575">
            <a:noFill/>
            <a:miter lim="800000"/>
            <a:headEnd/>
            <a:tailEnd/>
          </a:ln>
          <a:effectLst/>
        </p:spPr>
        <p:txBody>
          <a:bodyPr wrap="square" anchor="ctr">
            <a:spAutoFit/>
          </a:bodyPr>
          <a:lstStyle/>
          <a:p>
            <a:pPr algn="ctr"/>
            <a:r>
              <a:rPr lang="en-US" sz="2800" dirty="0">
                <a:effectLst>
                  <a:outerShdw blurRad="38100" dist="38100" dir="2700000" algn="tl">
                    <a:srgbClr val="C0C0C0"/>
                  </a:outerShdw>
                </a:effectLst>
              </a:rPr>
              <a:t>Again, since simple cubic, intensity at all points. </a:t>
            </a:r>
          </a:p>
          <a:p>
            <a:pPr algn="ctr"/>
            <a:r>
              <a:rPr lang="en-US" sz="2800" dirty="0">
                <a:effectLst>
                  <a:outerShdw blurRad="38100" dist="38100" dir="2700000" algn="tl">
                    <a:srgbClr val="C0C0C0"/>
                  </a:outerShdw>
                </a:effectLst>
              </a:rPr>
              <a:t>But each point is ‘chemically sensitive’.</a:t>
            </a:r>
          </a:p>
        </p:txBody>
      </p:sp>
    </p:spTree>
    <p:extLst>
      <p:ext uri="{BB962C8B-B14F-4D97-AF65-F5344CB8AC3E}">
        <p14:creationId xmlns:p14="http://schemas.microsoft.com/office/powerpoint/2010/main" val="25656447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normAutofit/>
          </a:bodyPr>
          <a:lstStyle/>
          <a:p>
            <a:r>
              <a:rPr lang="en-US" dirty="0">
                <a:solidFill>
                  <a:srgbClr val="FF0000"/>
                </a:solidFill>
              </a:rPr>
              <a:t>What Would You Expect for Diamond?</a:t>
            </a:r>
          </a:p>
        </p:txBody>
      </p:sp>
      <p:sp>
        <p:nvSpPr>
          <p:cNvPr id="4" name="Content Placeholder 3"/>
          <p:cNvSpPr>
            <a:spLocks noGrp="1"/>
          </p:cNvSpPr>
          <p:nvPr>
            <p:ph idx="1"/>
          </p:nvPr>
        </p:nvSpPr>
        <p:spPr>
          <a:xfrm>
            <a:off x="152400" y="762000"/>
            <a:ext cx="8686800" cy="4983163"/>
          </a:xfrm>
        </p:spPr>
        <p:txBody>
          <a:bodyPr>
            <a:normAutofit/>
          </a:bodyPr>
          <a:lstStyle/>
          <a:p>
            <a:pPr marL="0" indent="0" algn="ctr">
              <a:buNone/>
            </a:pPr>
            <a:r>
              <a:rPr lang="en-US" sz="3600" dirty="0"/>
              <a:t>Calculate the structure factor for the diamond structure. Lattice = FCC. </a:t>
            </a:r>
          </a:p>
          <a:p>
            <a:pPr marL="0" indent="0" algn="ctr">
              <a:buNone/>
            </a:pPr>
            <a:r>
              <a:rPr lang="en-US" sz="3600" dirty="0">
                <a:solidFill>
                  <a:srgbClr val="00B050"/>
                </a:solidFill>
              </a:rPr>
              <a:t>Primitive Basis </a:t>
            </a:r>
            <a:r>
              <a:rPr lang="en-US" sz="3600" dirty="0"/>
              <a:t>= (000), (¼ ¼ ¼)</a:t>
            </a:r>
          </a:p>
        </p:txBody>
      </p:sp>
      <p:pic>
        <p:nvPicPr>
          <p:cNvPr id="494594" name="Picture 2" descr="http://phycomp.technion.ac.il/%7Enika/diamond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554771"/>
            <a:ext cx="4276725" cy="42767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191125" y="2909080"/>
            <a:ext cx="3581400" cy="3785652"/>
          </a:xfrm>
          <a:prstGeom prst="rect">
            <a:avLst/>
          </a:prstGeom>
          <a:noFill/>
        </p:spPr>
        <p:txBody>
          <a:bodyPr wrap="square" rtlCol="0">
            <a:spAutoFit/>
          </a:bodyPr>
          <a:lstStyle/>
          <a:p>
            <a:pPr algn="ctr"/>
            <a:r>
              <a:rPr lang="en-US" sz="2400" dirty="0"/>
              <a:t>Very similar to your homework</a:t>
            </a:r>
          </a:p>
          <a:p>
            <a:pPr algn="ctr"/>
            <a:endParaRPr lang="en-US" sz="2400" dirty="0"/>
          </a:p>
          <a:p>
            <a:pPr algn="ctr"/>
            <a:r>
              <a:rPr lang="en-US" sz="2400" dirty="0"/>
              <a:t>I expect you to show your work to calculate the structure factor. Obviously you can check your answers with published work, but I want to make sure you can do it. </a:t>
            </a:r>
          </a:p>
        </p:txBody>
      </p:sp>
    </p:spTree>
    <p:extLst>
      <p:ext uri="{BB962C8B-B14F-4D97-AF65-F5344CB8AC3E}">
        <p14:creationId xmlns:p14="http://schemas.microsoft.com/office/powerpoint/2010/main" val="23233035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95968" name="Object 0"/>
          <p:cNvGraphicFramePr>
            <a:graphicFrameLocks noChangeAspect="1"/>
          </p:cNvGraphicFramePr>
          <p:nvPr/>
        </p:nvGraphicFramePr>
        <p:xfrm>
          <a:off x="414338" y="1522413"/>
          <a:ext cx="7126287" cy="3733800"/>
        </p:xfrm>
        <a:graphic>
          <a:graphicData uri="http://schemas.openxmlformats.org/presentationml/2006/ole">
            <mc:AlternateContent xmlns:mc="http://schemas.openxmlformats.org/markup-compatibility/2006">
              <mc:Choice xmlns:v="urn:schemas-microsoft-com:vml" Requires="v">
                <p:oleObj name="Equation" r:id="rId3" imgW="7124700" imgH="3733800" progId="">
                  <p:embed/>
                </p:oleObj>
              </mc:Choice>
              <mc:Fallback>
                <p:oleObj name="Equation" r:id="rId3" imgW="7124700" imgH="37338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338" y="1522413"/>
                        <a:ext cx="7126287"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70380" name="Picture 12" descr="NaCL"/>
          <p:cNvPicPr>
            <a:picLocks noChangeAspect="1" noChangeArrowheads="1"/>
          </p:cNvPicPr>
          <p:nvPr/>
        </p:nvPicPr>
        <p:blipFill>
          <a:blip r:embed="rId5" cstate="print"/>
          <a:srcRect/>
          <a:stretch>
            <a:fillRect/>
          </a:stretch>
        </p:blipFill>
        <p:spPr bwMode="auto">
          <a:xfrm>
            <a:off x="4549775" y="3836988"/>
            <a:ext cx="4532313" cy="2741612"/>
          </a:xfrm>
          <a:prstGeom prst="rect">
            <a:avLst/>
          </a:prstGeom>
          <a:noFill/>
        </p:spPr>
      </p:pic>
      <p:sp>
        <p:nvSpPr>
          <p:cNvPr id="7" name="Rectangle 6"/>
          <p:cNvSpPr/>
          <p:nvPr/>
        </p:nvSpPr>
        <p:spPr>
          <a:xfrm>
            <a:off x="381000" y="2743200"/>
            <a:ext cx="73152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81000" y="3886200"/>
            <a:ext cx="411480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9"/>
          <p:cNvPicPr>
            <a:picLocks noChangeAspect="1" noChangeArrowheads="1"/>
          </p:cNvPicPr>
          <p:nvPr/>
        </p:nvPicPr>
        <p:blipFill>
          <a:blip r:embed="rId6"/>
          <a:srcRect/>
          <a:stretch>
            <a:fillRect/>
          </a:stretch>
        </p:blipFill>
        <p:spPr bwMode="auto">
          <a:xfrm>
            <a:off x="5029200" y="2028825"/>
            <a:ext cx="4019550" cy="647700"/>
          </a:xfrm>
          <a:prstGeom prst="rect">
            <a:avLst/>
          </a:prstGeom>
          <a:noFill/>
          <a:ln w="9525">
            <a:noFill/>
            <a:miter lim="800000"/>
            <a:headEnd/>
            <a:tailEnd/>
          </a:ln>
          <a:effectLst/>
        </p:spPr>
      </p:pic>
      <p:graphicFrame>
        <p:nvGraphicFramePr>
          <p:cNvPr id="10" name="Object 10"/>
          <p:cNvGraphicFramePr>
            <a:graphicFrameLocks noChangeAspect="1"/>
          </p:cNvGraphicFramePr>
          <p:nvPr/>
        </p:nvGraphicFramePr>
        <p:xfrm>
          <a:off x="4267200" y="1981200"/>
          <a:ext cx="603250" cy="542925"/>
        </p:xfrm>
        <a:graphic>
          <a:graphicData uri="http://schemas.openxmlformats.org/presentationml/2006/ole">
            <mc:AlternateContent xmlns:mc="http://schemas.openxmlformats.org/markup-compatibility/2006">
              <mc:Choice xmlns:v="urn:schemas-microsoft-com:vml" Requires="v">
                <p:oleObj name="Equation" r:id="rId7" imgW="253800" imgH="228600" progId="Equation.3">
                  <p:embed/>
                </p:oleObj>
              </mc:Choice>
              <mc:Fallback>
                <p:oleObj name="Equation" r:id="rId7" imgW="253800" imgH="2286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67200" y="1981200"/>
                        <a:ext cx="603250" cy="542925"/>
                      </a:xfrm>
                      <a:prstGeom prst="rect">
                        <a:avLst/>
                      </a:prstGeom>
                      <a:solidFill>
                        <a:schemeClr val="bg1"/>
                      </a:solidFill>
                      <a:ln>
                        <a:noFill/>
                      </a:ln>
                      <a:extLst>
                        <a:ext uri="{91240B29-F687-4F45-9708-019B960494DF}">
                          <a14:hiddenLine xmlns:a14="http://schemas.microsoft.com/office/drawing/2010/main" w="38100">
                            <a:solidFill>
                              <a:srgbClr val="CC6600"/>
                            </a:solidFill>
                            <a:miter lim="800000"/>
                            <a:headEnd/>
                            <a:tailEnd/>
                          </a14:hiddenLine>
                        </a:ext>
                      </a:extLst>
                    </p:spPr>
                  </p:pic>
                </p:oleObj>
              </mc:Fallback>
            </mc:AlternateContent>
          </a:graphicData>
        </a:graphic>
      </p:graphicFrame>
      <p:sp>
        <p:nvSpPr>
          <p:cNvPr id="570370" name="Rectangle 2"/>
          <p:cNvSpPr>
            <a:spLocks noGrp="1" noChangeArrowheads="1"/>
          </p:cNvSpPr>
          <p:nvPr>
            <p:ph type="title"/>
          </p:nvPr>
        </p:nvSpPr>
        <p:spPr>
          <a:xfrm>
            <a:off x="0" y="0"/>
            <a:ext cx="9144000" cy="1412875"/>
          </a:xfrm>
        </p:spPr>
        <p:txBody>
          <a:bodyPr>
            <a:normAutofit/>
          </a:bodyPr>
          <a:lstStyle/>
          <a:p>
            <a:pPr>
              <a:lnSpc>
                <a:spcPct val="100000"/>
              </a:lnSpc>
            </a:pPr>
            <a:r>
              <a:rPr lang="en-US" dirty="0"/>
              <a:t>Structure Factor with Different Atoms </a:t>
            </a:r>
            <a:br>
              <a:rPr lang="en-US" dirty="0"/>
            </a:br>
            <a:r>
              <a:rPr lang="en-US" sz="2800" dirty="0" err="1">
                <a:solidFill>
                  <a:schemeClr val="tx1"/>
                </a:solidFill>
              </a:rPr>
              <a:t>NaCl</a:t>
            </a:r>
            <a:r>
              <a:rPr lang="en-US" sz="2800" dirty="0">
                <a:solidFill>
                  <a:schemeClr val="tx1"/>
                </a:solidFill>
              </a:rPr>
              <a:t> (rock salt) structure</a:t>
            </a:r>
            <a:endParaRPr lang="en-US" dirty="0"/>
          </a:p>
        </p:txBody>
      </p:sp>
      <p:pic>
        <p:nvPicPr>
          <p:cNvPr id="651271" name="Picture 7"/>
          <p:cNvPicPr>
            <a:picLocks noChangeAspect="1" noChangeArrowheads="1"/>
          </p:cNvPicPr>
          <p:nvPr/>
        </p:nvPicPr>
        <p:blipFill>
          <a:blip r:embed="rId9"/>
          <a:srcRect/>
          <a:stretch>
            <a:fillRect/>
          </a:stretch>
        </p:blipFill>
        <p:spPr bwMode="auto">
          <a:xfrm>
            <a:off x="1" y="6115975"/>
            <a:ext cx="4495800" cy="742025"/>
          </a:xfrm>
          <a:prstGeom prst="rect">
            <a:avLst/>
          </a:prstGeom>
          <a:noFill/>
          <a:ln w="9525">
            <a:noFill/>
            <a:miter lim="800000"/>
            <a:headEnd/>
            <a:tailEnd/>
          </a:ln>
          <a:effectLst/>
        </p:spPr>
      </p:pic>
      <p:sp>
        <p:nvSpPr>
          <p:cNvPr id="16" name="Rectangle 2"/>
          <p:cNvSpPr txBox="1">
            <a:spLocks noChangeArrowheads="1"/>
          </p:cNvSpPr>
          <p:nvPr/>
        </p:nvSpPr>
        <p:spPr>
          <a:xfrm>
            <a:off x="0" y="5597525"/>
            <a:ext cx="3716337" cy="574675"/>
          </a:xfrm>
          <a:prstGeom prst="rect">
            <a:avLst/>
          </a:prstGeom>
        </p:spPr>
        <p:txBody>
          <a:bodyPr vert="horz" lIns="91440" tIns="45720" rIns="91440" bIns="45720" rtlCol="0" anchor="ctr">
            <a:normAutofit fontScale="9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mj-lt"/>
                <a:ea typeface="+mj-ea"/>
                <a:cs typeface="+mj-cs"/>
              </a:rPr>
              <a:t>FCC 1 atom Reminder:</a:t>
            </a:r>
          </a:p>
        </p:txBody>
      </p:sp>
    </p:spTree>
    <p:extLst>
      <p:ext uri="{BB962C8B-B14F-4D97-AF65-F5344CB8AC3E}">
        <p14:creationId xmlns:p14="http://schemas.microsoft.com/office/powerpoint/2010/main" val="4140097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127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95968" name="Object 0"/>
          <p:cNvGraphicFramePr>
            <a:graphicFrameLocks noChangeAspect="1"/>
          </p:cNvGraphicFramePr>
          <p:nvPr/>
        </p:nvGraphicFramePr>
        <p:xfrm>
          <a:off x="414338" y="1522413"/>
          <a:ext cx="7126287" cy="3733800"/>
        </p:xfrm>
        <a:graphic>
          <a:graphicData uri="http://schemas.openxmlformats.org/presentationml/2006/ole">
            <mc:AlternateContent xmlns:mc="http://schemas.openxmlformats.org/markup-compatibility/2006">
              <mc:Choice xmlns:v="urn:schemas-microsoft-com:vml" Requires="v">
                <p:oleObj name="Equation" r:id="rId3" imgW="7124700" imgH="3733800" progId="">
                  <p:embed/>
                </p:oleObj>
              </mc:Choice>
              <mc:Fallback>
                <p:oleObj name="Equation" r:id="rId3" imgW="7124700" imgH="3733800" progId="">
                  <p:embed/>
                  <p:pic>
                    <p:nvPicPr>
                      <p:cNvPr id="595968" name="Object 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338" y="1522413"/>
                        <a:ext cx="7126287"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70380" name="Picture 12" descr="NaCL"/>
          <p:cNvPicPr>
            <a:picLocks noChangeAspect="1" noChangeArrowheads="1"/>
          </p:cNvPicPr>
          <p:nvPr/>
        </p:nvPicPr>
        <p:blipFill>
          <a:blip r:embed="rId5" cstate="print"/>
          <a:srcRect/>
          <a:stretch>
            <a:fillRect/>
          </a:stretch>
        </p:blipFill>
        <p:spPr bwMode="auto">
          <a:xfrm>
            <a:off x="4549775" y="3836988"/>
            <a:ext cx="4532313" cy="2741612"/>
          </a:xfrm>
          <a:prstGeom prst="rect">
            <a:avLst/>
          </a:prstGeom>
          <a:noFill/>
        </p:spPr>
      </p:pic>
      <p:sp>
        <p:nvSpPr>
          <p:cNvPr id="8" name="Rectangle 7"/>
          <p:cNvSpPr/>
          <p:nvPr/>
        </p:nvSpPr>
        <p:spPr>
          <a:xfrm>
            <a:off x="381000" y="3886200"/>
            <a:ext cx="411480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9"/>
          <p:cNvPicPr>
            <a:picLocks noChangeAspect="1" noChangeArrowheads="1"/>
          </p:cNvPicPr>
          <p:nvPr/>
        </p:nvPicPr>
        <p:blipFill>
          <a:blip r:embed="rId6"/>
          <a:srcRect/>
          <a:stretch>
            <a:fillRect/>
          </a:stretch>
        </p:blipFill>
        <p:spPr bwMode="auto">
          <a:xfrm>
            <a:off x="5029200" y="2028825"/>
            <a:ext cx="4019550" cy="647700"/>
          </a:xfrm>
          <a:prstGeom prst="rect">
            <a:avLst/>
          </a:prstGeom>
          <a:noFill/>
          <a:ln w="9525">
            <a:noFill/>
            <a:miter lim="800000"/>
            <a:headEnd/>
            <a:tailEnd/>
          </a:ln>
          <a:effectLst/>
        </p:spPr>
      </p:pic>
      <p:graphicFrame>
        <p:nvGraphicFramePr>
          <p:cNvPr id="10" name="Object 10"/>
          <p:cNvGraphicFramePr>
            <a:graphicFrameLocks noChangeAspect="1"/>
          </p:cNvGraphicFramePr>
          <p:nvPr/>
        </p:nvGraphicFramePr>
        <p:xfrm>
          <a:off x="4267200" y="1981200"/>
          <a:ext cx="603250" cy="542925"/>
        </p:xfrm>
        <a:graphic>
          <a:graphicData uri="http://schemas.openxmlformats.org/presentationml/2006/ole">
            <mc:AlternateContent xmlns:mc="http://schemas.openxmlformats.org/markup-compatibility/2006">
              <mc:Choice xmlns:v="urn:schemas-microsoft-com:vml" Requires="v">
                <p:oleObj name="Equation" r:id="rId7" imgW="253800" imgH="228600" progId="Equation.3">
                  <p:embed/>
                </p:oleObj>
              </mc:Choice>
              <mc:Fallback>
                <p:oleObj name="Equation" r:id="rId7" imgW="253800" imgH="228600" progId="Equation.3">
                  <p:embed/>
                  <p:pic>
                    <p:nvPicPr>
                      <p:cNvPr id="10"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67200" y="1981200"/>
                        <a:ext cx="603250" cy="542925"/>
                      </a:xfrm>
                      <a:prstGeom prst="rect">
                        <a:avLst/>
                      </a:prstGeom>
                      <a:solidFill>
                        <a:schemeClr val="bg1"/>
                      </a:solidFill>
                      <a:ln>
                        <a:noFill/>
                      </a:ln>
                      <a:extLst>
                        <a:ext uri="{91240B29-F687-4F45-9708-019B960494DF}">
                          <a14:hiddenLine xmlns:a14="http://schemas.microsoft.com/office/drawing/2010/main" w="38100">
                            <a:solidFill>
                              <a:srgbClr val="CC6600"/>
                            </a:solidFill>
                            <a:miter lim="800000"/>
                            <a:headEnd/>
                            <a:tailEnd/>
                          </a14:hiddenLine>
                        </a:ext>
                      </a:extLst>
                    </p:spPr>
                  </p:pic>
                </p:oleObj>
              </mc:Fallback>
            </mc:AlternateContent>
          </a:graphicData>
        </a:graphic>
      </p:graphicFrame>
      <p:sp>
        <p:nvSpPr>
          <p:cNvPr id="570370" name="Rectangle 2"/>
          <p:cNvSpPr>
            <a:spLocks noGrp="1" noChangeArrowheads="1"/>
          </p:cNvSpPr>
          <p:nvPr>
            <p:ph type="title"/>
          </p:nvPr>
        </p:nvSpPr>
        <p:spPr>
          <a:xfrm>
            <a:off x="0" y="0"/>
            <a:ext cx="9144000" cy="1412875"/>
          </a:xfrm>
        </p:spPr>
        <p:txBody>
          <a:bodyPr>
            <a:normAutofit/>
          </a:bodyPr>
          <a:lstStyle/>
          <a:p>
            <a:pPr>
              <a:lnSpc>
                <a:spcPct val="100000"/>
              </a:lnSpc>
            </a:pPr>
            <a:r>
              <a:rPr lang="en-US" dirty="0"/>
              <a:t>Structure Factor with Different Atoms </a:t>
            </a:r>
            <a:br>
              <a:rPr lang="en-US" dirty="0"/>
            </a:br>
            <a:r>
              <a:rPr lang="en-US" sz="2800" dirty="0" err="1">
                <a:solidFill>
                  <a:schemeClr val="tx1"/>
                </a:solidFill>
              </a:rPr>
              <a:t>NaCl</a:t>
            </a:r>
            <a:r>
              <a:rPr lang="en-US" sz="2800" dirty="0">
                <a:solidFill>
                  <a:schemeClr val="tx1"/>
                </a:solidFill>
              </a:rPr>
              <a:t> (rock salt) structure</a:t>
            </a:r>
            <a:endParaRPr lang="en-US" dirty="0"/>
          </a:p>
        </p:txBody>
      </p:sp>
      <p:pic>
        <p:nvPicPr>
          <p:cNvPr id="651271" name="Picture 7"/>
          <p:cNvPicPr>
            <a:picLocks noChangeAspect="1" noChangeArrowheads="1"/>
          </p:cNvPicPr>
          <p:nvPr/>
        </p:nvPicPr>
        <p:blipFill>
          <a:blip r:embed="rId9"/>
          <a:srcRect/>
          <a:stretch>
            <a:fillRect/>
          </a:stretch>
        </p:blipFill>
        <p:spPr bwMode="auto">
          <a:xfrm>
            <a:off x="1" y="6115975"/>
            <a:ext cx="4495800" cy="742025"/>
          </a:xfrm>
          <a:prstGeom prst="rect">
            <a:avLst/>
          </a:prstGeom>
          <a:noFill/>
          <a:ln w="9525">
            <a:noFill/>
            <a:miter lim="800000"/>
            <a:headEnd/>
            <a:tailEnd/>
          </a:ln>
          <a:effectLst/>
        </p:spPr>
      </p:pic>
      <p:sp>
        <p:nvSpPr>
          <p:cNvPr id="16" name="Rectangle 2"/>
          <p:cNvSpPr txBox="1">
            <a:spLocks noChangeArrowheads="1"/>
          </p:cNvSpPr>
          <p:nvPr/>
        </p:nvSpPr>
        <p:spPr>
          <a:xfrm>
            <a:off x="0" y="5597525"/>
            <a:ext cx="3716337" cy="574675"/>
          </a:xfrm>
          <a:prstGeom prst="rect">
            <a:avLst/>
          </a:prstGeom>
        </p:spPr>
        <p:txBody>
          <a:bodyPr vert="horz" lIns="91440" tIns="45720" rIns="91440" bIns="45720" rtlCol="0" anchor="ctr">
            <a:normAutofit fontScale="9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mj-lt"/>
                <a:ea typeface="+mj-ea"/>
                <a:cs typeface="+mj-cs"/>
              </a:rPr>
              <a:t>FCC 1 atom Reminder:</a:t>
            </a:r>
          </a:p>
        </p:txBody>
      </p:sp>
    </p:spTree>
    <p:extLst>
      <p:ext uri="{BB962C8B-B14F-4D97-AF65-F5344CB8AC3E}">
        <p14:creationId xmlns:p14="http://schemas.microsoft.com/office/powerpoint/2010/main" val="62769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5127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95968" name="Object 0"/>
          <p:cNvGraphicFramePr>
            <a:graphicFrameLocks noChangeAspect="1"/>
          </p:cNvGraphicFramePr>
          <p:nvPr/>
        </p:nvGraphicFramePr>
        <p:xfrm>
          <a:off x="414338" y="1522413"/>
          <a:ext cx="7126287" cy="3733800"/>
        </p:xfrm>
        <a:graphic>
          <a:graphicData uri="http://schemas.openxmlformats.org/presentationml/2006/ole">
            <mc:AlternateContent xmlns:mc="http://schemas.openxmlformats.org/markup-compatibility/2006">
              <mc:Choice xmlns:v="urn:schemas-microsoft-com:vml" Requires="v">
                <p:oleObj name="Equation" r:id="rId3" imgW="7124700" imgH="3733800" progId="">
                  <p:embed/>
                </p:oleObj>
              </mc:Choice>
              <mc:Fallback>
                <p:oleObj name="Equation" r:id="rId3" imgW="7124700" imgH="3733800" progId="">
                  <p:embed/>
                  <p:pic>
                    <p:nvPicPr>
                      <p:cNvPr id="595968" name="Object 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338" y="1522413"/>
                        <a:ext cx="7126287"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70380" name="Picture 12" descr="NaCL"/>
          <p:cNvPicPr>
            <a:picLocks noChangeAspect="1" noChangeArrowheads="1"/>
          </p:cNvPicPr>
          <p:nvPr/>
        </p:nvPicPr>
        <p:blipFill>
          <a:blip r:embed="rId5" cstate="print"/>
          <a:srcRect/>
          <a:stretch>
            <a:fillRect/>
          </a:stretch>
        </p:blipFill>
        <p:spPr bwMode="auto">
          <a:xfrm>
            <a:off x="4549775" y="3836988"/>
            <a:ext cx="4532313" cy="2741612"/>
          </a:xfrm>
          <a:prstGeom prst="rect">
            <a:avLst/>
          </a:prstGeom>
          <a:noFill/>
        </p:spPr>
      </p:pic>
      <p:pic>
        <p:nvPicPr>
          <p:cNvPr id="9" name="Picture 9"/>
          <p:cNvPicPr>
            <a:picLocks noChangeAspect="1" noChangeArrowheads="1"/>
          </p:cNvPicPr>
          <p:nvPr/>
        </p:nvPicPr>
        <p:blipFill>
          <a:blip r:embed="rId6"/>
          <a:srcRect/>
          <a:stretch>
            <a:fillRect/>
          </a:stretch>
        </p:blipFill>
        <p:spPr bwMode="auto">
          <a:xfrm>
            <a:off x="5029200" y="2028825"/>
            <a:ext cx="4019550" cy="647700"/>
          </a:xfrm>
          <a:prstGeom prst="rect">
            <a:avLst/>
          </a:prstGeom>
          <a:noFill/>
          <a:ln w="9525">
            <a:noFill/>
            <a:miter lim="800000"/>
            <a:headEnd/>
            <a:tailEnd/>
          </a:ln>
          <a:effectLst/>
        </p:spPr>
      </p:pic>
      <p:graphicFrame>
        <p:nvGraphicFramePr>
          <p:cNvPr id="10" name="Object 10"/>
          <p:cNvGraphicFramePr>
            <a:graphicFrameLocks noChangeAspect="1"/>
          </p:cNvGraphicFramePr>
          <p:nvPr/>
        </p:nvGraphicFramePr>
        <p:xfrm>
          <a:off x="4267200" y="1981200"/>
          <a:ext cx="603250" cy="542925"/>
        </p:xfrm>
        <a:graphic>
          <a:graphicData uri="http://schemas.openxmlformats.org/presentationml/2006/ole">
            <mc:AlternateContent xmlns:mc="http://schemas.openxmlformats.org/markup-compatibility/2006">
              <mc:Choice xmlns:v="urn:schemas-microsoft-com:vml" Requires="v">
                <p:oleObj name="Equation" r:id="rId7" imgW="253800" imgH="228600" progId="Equation.3">
                  <p:embed/>
                </p:oleObj>
              </mc:Choice>
              <mc:Fallback>
                <p:oleObj name="Equation" r:id="rId7" imgW="253800" imgH="228600" progId="Equation.3">
                  <p:embed/>
                  <p:pic>
                    <p:nvPicPr>
                      <p:cNvPr id="10"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67200" y="1981200"/>
                        <a:ext cx="603250" cy="542925"/>
                      </a:xfrm>
                      <a:prstGeom prst="rect">
                        <a:avLst/>
                      </a:prstGeom>
                      <a:solidFill>
                        <a:schemeClr val="bg1"/>
                      </a:solidFill>
                      <a:ln>
                        <a:noFill/>
                      </a:ln>
                      <a:extLst>
                        <a:ext uri="{91240B29-F687-4F45-9708-019B960494DF}">
                          <a14:hiddenLine xmlns:a14="http://schemas.microsoft.com/office/drawing/2010/main" w="38100">
                            <a:solidFill>
                              <a:srgbClr val="CC6600"/>
                            </a:solidFill>
                            <a:miter lim="800000"/>
                            <a:headEnd/>
                            <a:tailEnd/>
                          </a14:hiddenLine>
                        </a:ext>
                      </a:extLst>
                    </p:spPr>
                  </p:pic>
                </p:oleObj>
              </mc:Fallback>
            </mc:AlternateContent>
          </a:graphicData>
        </a:graphic>
      </p:graphicFrame>
      <p:sp>
        <p:nvSpPr>
          <p:cNvPr id="570370" name="Rectangle 2"/>
          <p:cNvSpPr>
            <a:spLocks noGrp="1" noChangeArrowheads="1"/>
          </p:cNvSpPr>
          <p:nvPr>
            <p:ph type="title"/>
          </p:nvPr>
        </p:nvSpPr>
        <p:spPr>
          <a:xfrm>
            <a:off x="0" y="0"/>
            <a:ext cx="9144000" cy="1412875"/>
          </a:xfrm>
        </p:spPr>
        <p:txBody>
          <a:bodyPr>
            <a:normAutofit/>
          </a:bodyPr>
          <a:lstStyle/>
          <a:p>
            <a:pPr>
              <a:lnSpc>
                <a:spcPct val="100000"/>
              </a:lnSpc>
            </a:pPr>
            <a:r>
              <a:rPr lang="en-US" dirty="0"/>
              <a:t>Structure Factor with Different Atoms </a:t>
            </a:r>
            <a:br>
              <a:rPr lang="en-US" dirty="0"/>
            </a:br>
            <a:r>
              <a:rPr lang="en-US" sz="2800" dirty="0" err="1">
                <a:solidFill>
                  <a:schemeClr val="tx1"/>
                </a:solidFill>
              </a:rPr>
              <a:t>NaCl</a:t>
            </a:r>
            <a:r>
              <a:rPr lang="en-US" sz="2800" dirty="0">
                <a:solidFill>
                  <a:schemeClr val="tx1"/>
                </a:solidFill>
              </a:rPr>
              <a:t> (rock salt) structure</a:t>
            </a:r>
            <a:endParaRPr lang="en-US" dirty="0"/>
          </a:p>
        </p:txBody>
      </p:sp>
      <p:pic>
        <p:nvPicPr>
          <p:cNvPr id="651271" name="Picture 7"/>
          <p:cNvPicPr>
            <a:picLocks noChangeAspect="1" noChangeArrowheads="1"/>
          </p:cNvPicPr>
          <p:nvPr/>
        </p:nvPicPr>
        <p:blipFill>
          <a:blip r:embed="rId9"/>
          <a:srcRect/>
          <a:stretch>
            <a:fillRect/>
          </a:stretch>
        </p:blipFill>
        <p:spPr bwMode="auto">
          <a:xfrm>
            <a:off x="1" y="6115975"/>
            <a:ext cx="4495800" cy="742025"/>
          </a:xfrm>
          <a:prstGeom prst="rect">
            <a:avLst/>
          </a:prstGeom>
          <a:noFill/>
          <a:ln w="9525">
            <a:noFill/>
            <a:miter lim="800000"/>
            <a:headEnd/>
            <a:tailEnd/>
          </a:ln>
          <a:effectLst/>
        </p:spPr>
      </p:pic>
      <p:sp>
        <p:nvSpPr>
          <p:cNvPr id="16" name="Rectangle 2"/>
          <p:cNvSpPr txBox="1">
            <a:spLocks noChangeArrowheads="1"/>
          </p:cNvSpPr>
          <p:nvPr/>
        </p:nvSpPr>
        <p:spPr>
          <a:xfrm>
            <a:off x="0" y="5597525"/>
            <a:ext cx="3716337" cy="574675"/>
          </a:xfrm>
          <a:prstGeom prst="rect">
            <a:avLst/>
          </a:prstGeom>
        </p:spPr>
        <p:txBody>
          <a:bodyPr vert="horz" lIns="91440" tIns="45720" rIns="91440" bIns="45720" rtlCol="0" anchor="ctr">
            <a:normAutofit fontScale="9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mj-lt"/>
                <a:ea typeface="+mj-ea"/>
                <a:cs typeface="+mj-cs"/>
              </a:rPr>
              <a:t>FCC 1 atom Reminder:</a:t>
            </a:r>
          </a:p>
        </p:txBody>
      </p:sp>
    </p:spTree>
    <p:extLst>
      <p:ext uri="{BB962C8B-B14F-4D97-AF65-F5344CB8AC3E}">
        <p14:creationId xmlns:p14="http://schemas.microsoft.com/office/powerpoint/2010/main" val="1499999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5127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fontScale="90000"/>
          </a:bodyPr>
          <a:lstStyle/>
          <a:p>
            <a:r>
              <a:rPr lang="en-US" dirty="0"/>
              <a:t>Common to see an average decrease in intensity of the diffraction peaks despite rules for peak intensities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2095500"/>
            <a:ext cx="6858000" cy="4762500"/>
          </a:xfrm>
          <a:prstGeom prst="rect">
            <a:avLst/>
          </a:prstGeom>
        </p:spPr>
      </p:pic>
      <p:graphicFrame>
        <p:nvGraphicFramePr>
          <p:cNvPr id="4" name="Object 1026"/>
          <p:cNvGraphicFramePr>
            <a:graphicFrameLocks noChangeAspect="1"/>
          </p:cNvGraphicFramePr>
          <p:nvPr>
            <p:extLst>
              <p:ext uri="{D42A27DB-BD31-4B8C-83A1-F6EECF244321}">
                <p14:modId xmlns:p14="http://schemas.microsoft.com/office/powerpoint/2010/main" val="608549163"/>
              </p:ext>
            </p:extLst>
          </p:nvPr>
        </p:nvGraphicFramePr>
        <p:xfrm>
          <a:off x="3886200" y="2438400"/>
          <a:ext cx="3635375" cy="1085850"/>
        </p:xfrm>
        <a:graphic>
          <a:graphicData uri="http://schemas.openxmlformats.org/presentationml/2006/ole">
            <mc:AlternateContent xmlns:mc="http://schemas.openxmlformats.org/markup-compatibility/2006">
              <mc:Choice xmlns:v="urn:schemas-microsoft-com:vml" Requires="v">
                <p:oleObj name="Equation" r:id="rId3" imgW="1231560" imgH="368280" progId="Equation.3">
                  <p:embed/>
                </p:oleObj>
              </mc:Choice>
              <mc:Fallback>
                <p:oleObj name="Equation" r:id="rId3" imgW="1231560" imgH="368280" progId="Equation.3">
                  <p:embed/>
                  <p:pic>
                    <p:nvPicPr>
                      <p:cNvPr id="0" name=""/>
                      <p:cNvPicPr>
                        <a:picLocks noChangeAspect="1" noChangeArrowheads="1"/>
                      </p:cNvPicPr>
                      <p:nvPr/>
                    </p:nvPicPr>
                    <p:blipFill>
                      <a:blip r:embed="rId4"/>
                      <a:srcRect/>
                      <a:stretch>
                        <a:fillRect/>
                      </a:stretch>
                    </p:blipFill>
                    <p:spPr bwMode="auto">
                      <a:xfrm>
                        <a:off x="3886200" y="2438400"/>
                        <a:ext cx="3635375" cy="1085850"/>
                      </a:xfrm>
                      <a:prstGeom prst="rect">
                        <a:avLst/>
                      </a:prstGeom>
                      <a:solidFill>
                        <a:schemeClr val="bg1"/>
                      </a:solidFill>
                      <a:ln w="38100">
                        <a:solidFill>
                          <a:srgbClr val="CC6600"/>
                        </a:solidFill>
                        <a:miter lim="800000"/>
                        <a:headEnd/>
                        <a:tailEnd/>
                      </a:ln>
                    </p:spPr>
                  </p:pic>
                </p:oleObj>
              </mc:Fallback>
            </mc:AlternateContent>
          </a:graphicData>
        </a:graphic>
      </p:graphicFrame>
    </p:spTree>
    <p:extLst>
      <p:ext uri="{BB962C8B-B14F-4D97-AF65-F5344CB8AC3E}">
        <p14:creationId xmlns:p14="http://schemas.microsoft.com/office/powerpoint/2010/main" val="38586608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p:cNvSpPr>
          <p:nvPr>
            <p:ph type="title"/>
          </p:nvPr>
        </p:nvSpPr>
        <p:spPr>
          <a:xfrm>
            <a:off x="457200" y="0"/>
            <a:ext cx="8229600" cy="990600"/>
          </a:xfrm>
        </p:spPr>
        <p:txBody>
          <a:bodyPr>
            <a:normAutofit fontScale="90000"/>
          </a:bodyPr>
          <a:lstStyle/>
          <a:p>
            <a:r>
              <a:rPr lang="en-GB" dirty="0"/>
              <a:t>Atomic Form Factor </a:t>
            </a:r>
            <a:r>
              <a:rPr lang="en-GB" i="1" dirty="0"/>
              <a:t>f </a:t>
            </a:r>
            <a:r>
              <a:rPr lang="en-GB" dirty="0"/>
              <a:t>(key points)</a:t>
            </a:r>
            <a:br>
              <a:rPr lang="en-GB" dirty="0"/>
            </a:br>
            <a:r>
              <a:rPr lang="en-GB" sz="2700" dirty="0"/>
              <a:t>(aka Scattering Factor)</a:t>
            </a:r>
          </a:p>
        </p:txBody>
      </p:sp>
      <p:sp>
        <p:nvSpPr>
          <p:cNvPr id="62468" name="Text Box 4"/>
          <p:cNvSpPr txBox="1">
            <a:spLocks noChangeArrowheads="1"/>
          </p:cNvSpPr>
          <p:nvPr/>
        </p:nvSpPr>
        <p:spPr bwMode="auto">
          <a:xfrm>
            <a:off x="5580063" y="6400800"/>
            <a:ext cx="3124200" cy="457200"/>
          </a:xfrm>
          <a:prstGeom prst="rect">
            <a:avLst/>
          </a:prstGeom>
          <a:noFill/>
          <a:ln w="9525">
            <a:noFill/>
            <a:miter lim="800000"/>
            <a:headEnd/>
            <a:tailEnd/>
          </a:ln>
        </p:spPr>
        <p:txBody>
          <a:bodyPr>
            <a:spAutoFit/>
          </a:bodyPr>
          <a:lstStyle/>
          <a:p>
            <a:pPr algn="ctr" eaLnBrk="0" hangingPunct="0">
              <a:spcBef>
                <a:spcPct val="50000"/>
              </a:spcBef>
            </a:pPr>
            <a:r>
              <a:rPr lang="en-GB" sz="2400">
                <a:latin typeface="Times New Roman" pitchFamily="18" charset="0"/>
              </a:rPr>
              <a:t>Only at </a:t>
            </a:r>
            <a:r>
              <a:rPr lang="en-GB" sz="2400" i="1">
                <a:latin typeface="Times New Roman" pitchFamily="18" charset="0"/>
              </a:rPr>
              <a:t>2</a:t>
            </a:r>
            <a:r>
              <a:rPr lang="en-GB" sz="2400" i="1">
                <a:latin typeface="Times New Roman" pitchFamily="18" charset="0"/>
                <a:sym typeface="Symbol" pitchFamily="18" charset="2"/>
              </a:rPr>
              <a:t></a:t>
            </a:r>
            <a:r>
              <a:rPr lang="en-GB" sz="2400">
                <a:latin typeface="Times New Roman" pitchFamily="18" charset="0"/>
                <a:sym typeface="Symbol" pitchFamily="18" charset="2"/>
              </a:rPr>
              <a:t>=0 does </a:t>
            </a:r>
            <a:r>
              <a:rPr lang="en-GB" sz="2400" i="1">
                <a:latin typeface="Times New Roman" pitchFamily="18" charset="0"/>
                <a:sym typeface="Symbol" pitchFamily="18" charset="2"/>
              </a:rPr>
              <a:t>f</a:t>
            </a:r>
            <a:r>
              <a:rPr lang="en-GB" sz="2400">
                <a:latin typeface="Times New Roman" pitchFamily="18" charset="0"/>
                <a:sym typeface="Symbol" pitchFamily="18" charset="2"/>
              </a:rPr>
              <a:t>=Z</a:t>
            </a:r>
            <a:endParaRPr lang="en-GB" sz="2400">
              <a:latin typeface="Times New Roman" pitchFamily="18" charset="0"/>
            </a:endParaRPr>
          </a:p>
        </p:txBody>
      </p:sp>
      <p:sp>
        <p:nvSpPr>
          <p:cNvPr id="62469" name="Text Box 5"/>
          <p:cNvSpPr txBox="1">
            <a:spLocks noChangeArrowheads="1"/>
          </p:cNvSpPr>
          <p:nvPr/>
        </p:nvSpPr>
        <p:spPr bwMode="auto">
          <a:xfrm>
            <a:off x="342900" y="3733800"/>
            <a:ext cx="3924300" cy="830997"/>
          </a:xfrm>
          <a:prstGeom prst="rect">
            <a:avLst/>
          </a:prstGeom>
          <a:noFill/>
          <a:ln w="9525">
            <a:noFill/>
            <a:miter lim="800000"/>
            <a:headEnd/>
            <a:tailEnd/>
          </a:ln>
        </p:spPr>
        <p:txBody>
          <a:bodyPr>
            <a:spAutoFit/>
          </a:bodyPr>
          <a:lstStyle/>
          <a:p>
            <a:pPr algn="ctr" eaLnBrk="0" hangingPunct="0">
              <a:spcBef>
                <a:spcPct val="50000"/>
              </a:spcBef>
            </a:pPr>
            <a:r>
              <a:rPr lang="en-GB" sz="2400" dirty="0">
                <a:solidFill>
                  <a:srgbClr val="CC0000"/>
                </a:solidFill>
                <a:latin typeface="Times New Roman" pitchFamily="18" charset="0"/>
              </a:rPr>
              <a:t>Also, thermal effects increase the effective size of atom</a:t>
            </a:r>
          </a:p>
        </p:txBody>
      </p:sp>
      <p:pic>
        <p:nvPicPr>
          <p:cNvPr id="7175" name="Picture 6" descr="x-rays"/>
          <p:cNvPicPr>
            <a:picLocks noChangeAspect="1" noChangeArrowheads="1"/>
          </p:cNvPicPr>
          <p:nvPr/>
        </p:nvPicPr>
        <p:blipFill>
          <a:blip r:embed="rId3"/>
          <a:srcRect/>
          <a:stretch>
            <a:fillRect/>
          </a:stretch>
        </p:blipFill>
        <p:spPr bwMode="auto">
          <a:xfrm>
            <a:off x="31532" y="4724400"/>
            <a:ext cx="5040312" cy="2141537"/>
          </a:xfrm>
          <a:prstGeom prst="rect">
            <a:avLst/>
          </a:prstGeom>
          <a:noFill/>
          <a:ln w="9525">
            <a:noFill/>
            <a:miter lim="800000"/>
            <a:headEnd/>
            <a:tailEnd/>
          </a:ln>
        </p:spPr>
      </p:pic>
      <p:graphicFrame>
        <p:nvGraphicFramePr>
          <p:cNvPr id="62471" name="Object 2"/>
          <p:cNvGraphicFramePr>
            <a:graphicFrameLocks noChangeAspect="1"/>
          </p:cNvGraphicFramePr>
          <p:nvPr/>
        </p:nvGraphicFramePr>
        <p:xfrm>
          <a:off x="4999037" y="3521991"/>
          <a:ext cx="3916363" cy="2955009"/>
        </p:xfrm>
        <a:graphic>
          <a:graphicData uri="http://schemas.openxmlformats.org/presentationml/2006/ole">
            <mc:AlternateContent xmlns:mc="http://schemas.openxmlformats.org/markup-compatibility/2006">
              <mc:Choice xmlns:v="urn:schemas-microsoft-com:vml" Requires="v">
                <p:oleObj name="Document" r:id="rId4" imgW="3182040" imgH="2401920" progId="Word.Document.8">
                  <p:embed/>
                </p:oleObj>
              </mc:Choice>
              <mc:Fallback>
                <p:oleObj name="Document" r:id="rId4" imgW="3182040" imgH="2401920"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99037" y="3521991"/>
                        <a:ext cx="3916363" cy="2955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72" name="Text Box 3"/>
          <p:cNvSpPr txBox="1">
            <a:spLocks noChangeArrowheads="1"/>
          </p:cNvSpPr>
          <p:nvPr/>
        </p:nvSpPr>
        <p:spPr bwMode="auto">
          <a:xfrm>
            <a:off x="0" y="990600"/>
            <a:ext cx="9144000" cy="3046988"/>
          </a:xfrm>
          <a:prstGeom prst="rect">
            <a:avLst/>
          </a:prstGeom>
          <a:noFill/>
          <a:ln w="9525">
            <a:noFill/>
            <a:miter lim="800000"/>
            <a:headEnd/>
            <a:tailEnd/>
          </a:ln>
        </p:spPr>
        <p:txBody>
          <a:bodyPr>
            <a:spAutoFit/>
          </a:bodyPr>
          <a:lstStyle/>
          <a:p>
            <a:pPr algn="ctr" eaLnBrk="0" hangingPunct="0">
              <a:spcBef>
                <a:spcPct val="50000"/>
              </a:spcBef>
            </a:pPr>
            <a:r>
              <a:rPr lang="en-GB" sz="2400" dirty="0"/>
              <a:t>Atoms are of a comparable size to the wavelength of the x-rays and so the scattering is not point like. T</a:t>
            </a:r>
            <a:r>
              <a:rPr lang="en-GB" sz="2400" dirty="0">
                <a:sym typeface="Symbol" pitchFamily="18" charset="2"/>
              </a:rPr>
              <a:t>here is a small path difference between waves scattered at either side of the electron cloud</a:t>
            </a:r>
          </a:p>
          <a:p>
            <a:pPr algn="ctr" eaLnBrk="0" hangingPunct="0"/>
            <a:endParaRPr lang="en-GB" sz="2400" dirty="0">
              <a:sym typeface="Symbol" pitchFamily="18" charset="2"/>
            </a:endParaRPr>
          </a:p>
          <a:p>
            <a:pPr marL="231775" indent="-231775">
              <a:buFont typeface="Arial" pitchFamily="34" charset="0"/>
              <a:buChar char="•"/>
            </a:pPr>
            <a:r>
              <a:rPr lang="en-GB" sz="2400" dirty="0">
                <a:sym typeface="Symbol" pitchFamily="18" charset="2"/>
              </a:rPr>
              <a:t>This effect increases with angle</a:t>
            </a:r>
            <a:endParaRPr lang="en-GB" sz="2400" dirty="0"/>
          </a:p>
          <a:p>
            <a:pPr marL="231775" indent="-231775">
              <a:buFont typeface="Arial" pitchFamily="34" charset="0"/>
              <a:buChar char="•"/>
            </a:pPr>
            <a:r>
              <a:rPr lang="en-US" sz="2400" dirty="0"/>
              <a:t>For x-rays, scattering strength depends on electron density</a:t>
            </a:r>
          </a:p>
          <a:p>
            <a:pPr marL="231775" indent="-231775">
              <a:buFont typeface="Arial" pitchFamily="34" charset="0"/>
              <a:buChar char="•"/>
            </a:pPr>
            <a:r>
              <a:rPr lang="en-US" sz="2400" dirty="0"/>
              <a:t>All electrons in atom (Z of them) participate, core e</a:t>
            </a:r>
            <a:r>
              <a:rPr lang="en-US" sz="2400" baseline="30000" dirty="0"/>
              <a:t>-</a:t>
            </a:r>
            <a:r>
              <a:rPr lang="en-US" sz="2400" dirty="0"/>
              <a:t> density ~spherical</a:t>
            </a:r>
          </a:p>
          <a:p>
            <a:pPr marL="231775" indent="-231775">
              <a:buFont typeface="Arial" pitchFamily="34" charset="0"/>
              <a:buChar char="•"/>
            </a:pPr>
            <a:endParaRPr lang="en-US" sz="2400" dirty="0"/>
          </a:p>
        </p:txBody>
      </p:sp>
    </p:spTree>
    <p:extLst>
      <p:ext uri="{BB962C8B-B14F-4D97-AF65-F5344CB8AC3E}">
        <p14:creationId xmlns:p14="http://schemas.microsoft.com/office/powerpoint/2010/main" val="2337650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72">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247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246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24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8" grpId="0"/>
      <p:bldP spid="62469" grpId="0"/>
      <p:bldP spid="7172"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1BC2B-B9D4-4FD3-A36C-5C720378FE33}"/>
              </a:ext>
            </a:extLst>
          </p:cNvPr>
          <p:cNvSpPr>
            <a:spLocks noGrp="1"/>
          </p:cNvSpPr>
          <p:nvPr>
            <p:ph type="title"/>
          </p:nvPr>
        </p:nvSpPr>
        <p:spPr/>
        <p:txBody>
          <a:bodyPr>
            <a:normAutofit fontScale="90000"/>
          </a:bodyPr>
          <a:lstStyle/>
          <a:p>
            <a:r>
              <a:rPr lang="en-US" b="1" dirty="0"/>
              <a:t>Ewald Sphere</a:t>
            </a:r>
            <a:br>
              <a:rPr lang="en-US" dirty="0"/>
            </a:br>
            <a:r>
              <a:rPr lang="en-US" dirty="0"/>
              <a:t>But do you have a detector in the right place to detect the peak?</a:t>
            </a:r>
          </a:p>
        </p:txBody>
      </p:sp>
      <p:pic>
        <p:nvPicPr>
          <p:cNvPr id="5" name="Picture 4">
            <a:extLst>
              <a:ext uri="{FF2B5EF4-FFF2-40B4-BE49-F238E27FC236}">
                <a16:creationId xmlns:a16="http://schemas.microsoft.com/office/drawing/2014/main" id="{38F9F77D-C988-43E9-BA64-9951DCE2B9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3614" y="1752600"/>
            <a:ext cx="6556772" cy="4371181"/>
          </a:xfrm>
          <a:prstGeom prst="rect">
            <a:avLst/>
          </a:prstGeom>
        </p:spPr>
      </p:pic>
      <p:sp>
        <p:nvSpPr>
          <p:cNvPr id="7" name="Rectangle 6">
            <a:hlinkClick r:id="rId3"/>
            <a:extLst>
              <a:ext uri="{FF2B5EF4-FFF2-40B4-BE49-F238E27FC236}">
                <a16:creationId xmlns:a16="http://schemas.microsoft.com/office/drawing/2014/main" id="{61F51E3E-3748-4226-B906-9C558FEE7809}"/>
              </a:ext>
            </a:extLst>
          </p:cNvPr>
          <p:cNvSpPr/>
          <p:nvPr/>
        </p:nvSpPr>
        <p:spPr>
          <a:xfrm>
            <a:off x="-50006" y="5943600"/>
            <a:ext cx="9194006" cy="923330"/>
          </a:xfrm>
          <a:prstGeom prst="rect">
            <a:avLst/>
          </a:prstGeom>
        </p:spPr>
        <p:txBody>
          <a:bodyPr wrap="square">
            <a:spAutoFit/>
          </a:bodyPr>
          <a:lstStyle/>
          <a:p>
            <a:pPr algn="r"/>
            <a:endParaRPr lang="en-US" dirty="0"/>
          </a:p>
          <a:p>
            <a:pPr algn="r"/>
            <a:r>
              <a:rPr lang="en-US" dirty="0"/>
              <a:t>http://www.doitpoms.ac.uk/tlplib/reciprocal_lattice/ewald.php</a:t>
            </a:r>
          </a:p>
          <a:p>
            <a:pPr algn="r"/>
            <a:r>
              <a:rPr lang="en-US" dirty="0"/>
              <a:t>http://www.physics.byu.edu/faculty/campbell/animations/x-ray_diffraction.html</a:t>
            </a:r>
          </a:p>
        </p:txBody>
      </p:sp>
    </p:spTree>
    <p:extLst>
      <p:ext uri="{BB962C8B-B14F-4D97-AF65-F5344CB8AC3E}">
        <p14:creationId xmlns:p14="http://schemas.microsoft.com/office/powerpoint/2010/main" val="25666368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2" name="Straight Arrow Connector 81"/>
          <p:cNvCxnSpPr>
            <a:cxnSpLocks noChangeAspect="1"/>
          </p:cNvCxnSpPr>
          <p:nvPr/>
        </p:nvCxnSpPr>
        <p:spPr>
          <a:xfrm rot="10800000" flipV="1">
            <a:off x="5021263" y="4914900"/>
            <a:ext cx="971550" cy="936625"/>
          </a:xfrm>
          <a:prstGeom prst="straightConnector1">
            <a:avLst/>
          </a:prstGeom>
          <a:ln w="12700">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64" name="Oval 63"/>
          <p:cNvSpPr>
            <a:spLocks noChangeAspect="1"/>
          </p:cNvSpPr>
          <p:nvPr/>
        </p:nvSpPr>
        <p:spPr>
          <a:xfrm>
            <a:off x="4630738" y="3524250"/>
            <a:ext cx="2733675" cy="2733675"/>
          </a:xfrm>
          <a:prstGeom prst="ellipse">
            <a:avLst/>
          </a:prstGeom>
          <a:no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223" name="TextBox 3"/>
          <p:cNvSpPr txBox="1">
            <a:spLocks noChangeArrowheads="1"/>
          </p:cNvSpPr>
          <p:nvPr/>
        </p:nvSpPr>
        <p:spPr bwMode="auto">
          <a:xfrm>
            <a:off x="609600" y="76200"/>
            <a:ext cx="7924800" cy="461963"/>
          </a:xfrm>
          <a:prstGeom prst="rect">
            <a:avLst/>
          </a:prstGeom>
          <a:noFill/>
          <a:ln w="9525">
            <a:noFill/>
            <a:miter lim="800000"/>
            <a:headEnd/>
            <a:tailEnd/>
          </a:ln>
        </p:spPr>
        <p:txBody>
          <a:bodyPr>
            <a:spAutoFit/>
          </a:bodyPr>
          <a:lstStyle/>
          <a:p>
            <a:pPr algn="ctr"/>
            <a:r>
              <a:rPr lang="en-US" sz="2400" b="1" dirty="0">
                <a:latin typeface="Comic Sans MS" pitchFamily="66" charset="0"/>
              </a:rPr>
              <a:t>THE EWALD SPHERE (Will show a few ways)</a:t>
            </a:r>
          </a:p>
        </p:txBody>
      </p:sp>
      <p:sp>
        <p:nvSpPr>
          <p:cNvPr id="19" name="Rectangle 11"/>
          <p:cNvSpPr>
            <a:spLocks noChangeArrowheads="1"/>
          </p:cNvSpPr>
          <p:nvPr/>
        </p:nvSpPr>
        <p:spPr bwMode="auto">
          <a:xfrm>
            <a:off x="457200" y="614363"/>
            <a:ext cx="8258160" cy="2800767"/>
          </a:xfrm>
          <a:prstGeom prst="rect">
            <a:avLst/>
          </a:prstGeom>
          <a:noFill/>
          <a:ln w="9525">
            <a:noFill/>
            <a:miter lim="800000"/>
            <a:headEnd/>
            <a:tailEnd/>
          </a:ln>
        </p:spPr>
        <p:txBody>
          <a:bodyPr wrap="square">
            <a:spAutoFit/>
          </a:bodyPr>
          <a:lstStyle/>
          <a:p>
            <a:pPr eaLnBrk="0" hangingPunct="0">
              <a:defRPr/>
            </a:pPr>
            <a:r>
              <a:rPr lang="en-US" dirty="0">
                <a:latin typeface="Comic Sans MS" pitchFamily="66" charset="0"/>
              </a:rPr>
              <a:t>Consider an arbitrary sphere </a:t>
            </a:r>
          </a:p>
          <a:p>
            <a:pPr eaLnBrk="0" hangingPunct="0">
              <a:defRPr/>
            </a:pPr>
            <a:r>
              <a:rPr lang="en-US" dirty="0">
                <a:latin typeface="Comic Sans MS" pitchFamily="66" charset="0"/>
              </a:rPr>
              <a:t>passing through the reciprocal lattice (which we will define soon),</a:t>
            </a:r>
          </a:p>
          <a:p>
            <a:pPr eaLnBrk="0" hangingPunct="0">
              <a:defRPr/>
            </a:pPr>
            <a:r>
              <a:rPr lang="en-US" dirty="0">
                <a:latin typeface="Comic Sans MS" pitchFamily="66" charset="0"/>
              </a:rPr>
              <a:t>with the crystal arranged in the center of the sphere.</a:t>
            </a:r>
          </a:p>
          <a:p>
            <a:pPr eaLnBrk="0" hangingPunct="0">
              <a:spcBef>
                <a:spcPts val="1200"/>
              </a:spcBef>
              <a:defRPr/>
            </a:pPr>
            <a:r>
              <a:rPr lang="en-US" dirty="0">
                <a:latin typeface="Comic Sans MS" pitchFamily="66" charset="0"/>
              </a:rPr>
              <a:t>We specify two conditions:</a:t>
            </a:r>
          </a:p>
          <a:p>
            <a:pPr marL="342900" indent="-342900" eaLnBrk="0" hangingPunct="0">
              <a:spcBef>
                <a:spcPts val="600"/>
              </a:spcBef>
              <a:buFontTx/>
              <a:buAutoNum type="arabicParenBoth"/>
              <a:defRPr/>
            </a:pPr>
            <a:r>
              <a:rPr lang="en-US" dirty="0">
                <a:latin typeface="Comic Sans MS" pitchFamily="66" charset="0"/>
              </a:rPr>
              <a:t>the sphere radius is </a:t>
            </a:r>
            <a:r>
              <a:rPr lang="en-GB" sz="2000" b="1" dirty="0">
                <a:latin typeface="Times New Roman" pitchFamily="18" charset="0"/>
                <a:cs typeface="Times New Roman" pitchFamily="18" charset="0"/>
                <a:sym typeface="Symbol" pitchFamily="18" charset="2"/>
              </a:rPr>
              <a:t>2 </a:t>
            </a:r>
            <a:r>
              <a:rPr lang="en-US" sz="2000" b="1" dirty="0">
                <a:latin typeface="Times New Roman" pitchFamily="18" charset="0"/>
                <a:cs typeface="Times New Roman" pitchFamily="18" charset="0"/>
              </a:rPr>
              <a:t>/</a:t>
            </a:r>
            <a:r>
              <a:rPr lang="en-US" sz="2000" b="1" i="1" dirty="0">
                <a:latin typeface="Times New Roman" pitchFamily="18" charset="0"/>
                <a:cs typeface="Times New Roman" pitchFamily="18" charset="0"/>
                <a:sym typeface="Symbol"/>
              </a:rPr>
              <a:t></a:t>
            </a:r>
            <a:r>
              <a:rPr lang="en-US" dirty="0">
                <a:latin typeface="Comic Sans MS" pitchFamily="66" charset="0"/>
                <a:sym typeface="Symbol"/>
              </a:rPr>
              <a:t> - the inverse wavelength of X-ray radiation</a:t>
            </a:r>
            <a:endParaRPr lang="en-US" dirty="0">
              <a:latin typeface="Comic Sans MS" pitchFamily="66" charset="0"/>
            </a:endParaRPr>
          </a:p>
          <a:p>
            <a:pPr marL="342900" indent="-342900" eaLnBrk="0" hangingPunct="0">
              <a:spcBef>
                <a:spcPts val="600"/>
              </a:spcBef>
              <a:buFontTx/>
              <a:buAutoNum type="arabicParenBoth"/>
              <a:defRPr/>
            </a:pPr>
            <a:r>
              <a:rPr lang="en-US" dirty="0">
                <a:latin typeface="Comic Sans MS" pitchFamily="66" charset="0"/>
              </a:rPr>
              <a:t>the origin of the reciprocal lattice lies on the surface of the sphere</a:t>
            </a:r>
          </a:p>
          <a:p>
            <a:pPr marL="342900" indent="-342900" eaLnBrk="0" hangingPunct="0">
              <a:spcBef>
                <a:spcPts val="600"/>
              </a:spcBef>
              <a:buFontTx/>
              <a:buAutoNum type="arabicParenBoth"/>
              <a:defRPr/>
            </a:pPr>
            <a:endParaRPr lang="en-US" dirty="0">
              <a:latin typeface="Comic Sans MS" pitchFamily="66" charset="0"/>
            </a:endParaRPr>
          </a:p>
          <a:p>
            <a:pPr marL="342900" indent="-342900" eaLnBrk="0" hangingPunct="0">
              <a:spcBef>
                <a:spcPts val="600"/>
              </a:spcBef>
              <a:defRPr/>
            </a:pPr>
            <a:r>
              <a:rPr lang="en-US" dirty="0">
                <a:solidFill>
                  <a:srgbClr val="FF0000"/>
                </a:solidFill>
                <a:latin typeface="Comic Sans MS" pitchFamily="66" charset="0"/>
              </a:rPr>
              <a:t>X-rays are ON</a:t>
            </a:r>
          </a:p>
        </p:txBody>
      </p:sp>
      <p:cxnSp>
        <p:nvCxnSpPr>
          <p:cNvPr id="65" name="Straight Arrow Connector 64"/>
          <p:cNvCxnSpPr/>
          <p:nvPr/>
        </p:nvCxnSpPr>
        <p:spPr>
          <a:xfrm rot="19740000">
            <a:off x="3206750" y="4492625"/>
            <a:ext cx="1295400" cy="785813"/>
          </a:xfrm>
          <a:prstGeom prst="straightConnector1">
            <a:avLst/>
          </a:prstGeom>
          <a:ln w="28575">
            <a:solidFill>
              <a:srgbClr val="FF0000"/>
            </a:solidFill>
            <a:tailEnd type="arrow" w="lg" len="lg"/>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rot="5400000" flipH="1" flipV="1">
            <a:off x="5818188" y="3205163"/>
            <a:ext cx="1863725" cy="1533525"/>
          </a:xfrm>
          <a:prstGeom prst="straightConnector1">
            <a:avLst/>
          </a:prstGeom>
          <a:ln w="28575">
            <a:solidFill>
              <a:srgbClr val="FF0000"/>
            </a:solidFill>
            <a:tailEnd type="arrow" w="lg" len="lg"/>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rot="19740000">
            <a:off x="4603750" y="4510088"/>
            <a:ext cx="1268413" cy="769937"/>
          </a:xfrm>
          <a:prstGeom prst="straightConnector1">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0" name="Cube 69"/>
          <p:cNvSpPr/>
          <p:nvPr/>
        </p:nvSpPr>
        <p:spPr>
          <a:xfrm>
            <a:off x="5916613" y="4700588"/>
            <a:ext cx="152400" cy="304800"/>
          </a:xfrm>
          <a:prstGeom prst="cube">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73" name="Straight Arrow Connector 72"/>
          <p:cNvCxnSpPr/>
          <p:nvPr/>
        </p:nvCxnSpPr>
        <p:spPr>
          <a:xfrm>
            <a:off x="6048375" y="4894263"/>
            <a:ext cx="2790825" cy="12700"/>
          </a:xfrm>
          <a:prstGeom prst="straightConnector1">
            <a:avLst/>
          </a:prstGeom>
          <a:ln w="19050">
            <a:solidFill>
              <a:srgbClr val="FF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 name="Group 77"/>
          <p:cNvGrpSpPr>
            <a:grpSpLocks/>
          </p:cNvGrpSpPr>
          <p:nvPr/>
        </p:nvGrpSpPr>
        <p:grpSpPr bwMode="auto">
          <a:xfrm rot="-120000">
            <a:off x="2727325" y="3003550"/>
            <a:ext cx="6249988" cy="3521075"/>
            <a:chOff x="1991330" y="2754268"/>
            <a:chExt cx="6250586" cy="3521425"/>
          </a:xfrm>
        </p:grpSpPr>
        <p:sp>
          <p:nvSpPr>
            <p:cNvPr id="24" name="Oval 23"/>
            <p:cNvSpPr/>
            <p:nvPr/>
          </p:nvSpPr>
          <p:spPr>
            <a:xfrm rot="1020000">
              <a:off x="3070217" y="3027132"/>
              <a:ext cx="127012" cy="12701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Oval 24"/>
            <p:cNvSpPr/>
            <p:nvPr/>
          </p:nvSpPr>
          <p:spPr>
            <a:xfrm rot="1020000">
              <a:off x="2800390" y="3475234"/>
              <a:ext cx="127012" cy="12701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Oval 25"/>
            <p:cNvSpPr/>
            <p:nvPr/>
          </p:nvSpPr>
          <p:spPr>
            <a:xfrm rot="1020000">
              <a:off x="2530563" y="3923335"/>
              <a:ext cx="127012" cy="12701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 name="Oval 26"/>
            <p:cNvSpPr/>
            <p:nvPr/>
          </p:nvSpPr>
          <p:spPr>
            <a:xfrm rot="1020000">
              <a:off x="2260680" y="4373024"/>
              <a:ext cx="127012" cy="12701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Oval 27"/>
            <p:cNvSpPr/>
            <p:nvPr/>
          </p:nvSpPr>
          <p:spPr>
            <a:xfrm rot="1020000">
              <a:off x="1990853" y="4821125"/>
              <a:ext cx="127012" cy="12701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9" name="Oval 28"/>
            <p:cNvSpPr/>
            <p:nvPr/>
          </p:nvSpPr>
          <p:spPr>
            <a:xfrm rot="1020000">
              <a:off x="3809406" y="3650241"/>
              <a:ext cx="125425" cy="12701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 name="Oval 29"/>
            <p:cNvSpPr/>
            <p:nvPr/>
          </p:nvSpPr>
          <p:spPr>
            <a:xfrm rot="1020000">
              <a:off x="2998282" y="4996105"/>
              <a:ext cx="127012" cy="12701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 name="Oval 30"/>
            <p:cNvSpPr/>
            <p:nvPr/>
          </p:nvSpPr>
          <p:spPr>
            <a:xfrm rot="1020000">
              <a:off x="5358076" y="2929100"/>
              <a:ext cx="127012" cy="12701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Oval 31"/>
            <p:cNvSpPr/>
            <p:nvPr/>
          </p:nvSpPr>
          <p:spPr>
            <a:xfrm rot="1020000">
              <a:off x="5088249" y="3377202"/>
              <a:ext cx="127012" cy="12701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 name="Oval 32"/>
            <p:cNvSpPr/>
            <p:nvPr/>
          </p:nvSpPr>
          <p:spPr>
            <a:xfrm rot="1020000">
              <a:off x="6365505" y="3104079"/>
              <a:ext cx="127012" cy="12701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4" name="Oval 33"/>
            <p:cNvSpPr/>
            <p:nvPr/>
          </p:nvSpPr>
          <p:spPr>
            <a:xfrm rot="1020000">
              <a:off x="6095622" y="3553768"/>
              <a:ext cx="127012" cy="12701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5" name="Oval 34"/>
            <p:cNvSpPr/>
            <p:nvPr/>
          </p:nvSpPr>
          <p:spPr>
            <a:xfrm rot="1020000">
              <a:off x="5825795" y="4001870"/>
              <a:ext cx="127012" cy="12701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6" name="Oval 35"/>
            <p:cNvSpPr/>
            <p:nvPr/>
          </p:nvSpPr>
          <p:spPr>
            <a:xfrm rot="1020000">
              <a:off x="5016258" y="5347760"/>
              <a:ext cx="127012" cy="12701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7" name="Oval 36"/>
            <p:cNvSpPr/>
            <p:nvPr/>
          </p:nvSpPr>
          <p:spPr>
            <a:xfrm rot="1020000">
              <a:off x="7106224" y="3728858"/>
              <a:ext cx="127012" cy="12701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8" name="Oval 37"/>
            <p:cNvSpPr/>
            <p:nvPr/>
          </p:nvSpPr>
          <p:spPr>
            <a:xfrm rot="1020000">
              <a:off x="6836397" y="4176960"/>
              <a:ext cx="127012" cy="12701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9" name="Oval 38"/>
            <p:cNvSpPr/>
            <p:nvPr/>
          </p:nvSpPr>
          <p:spPr>
            <a:xfrm rot="1020000">
              <a:off x="6025218" y="5524382"/>
              <a:ext cx="127012" cy="12701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0" name="Oval 39"/>
            <p:cNvSpPr/>
            <p:nvPr/>
          </p:nvSpPr>
          <p:spPr>
            <a:xfrm rot="1020000">
              <a:off x="8113653" y="3903838"/>
              <a:ext cx="127012" cy="12701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1" name="Oval 40"/>
            <p:cNvSpPr/>
            <p:nvPr/>
          </p:nvSpPr>
          <p:spPr>
            <a:xfrm rot="1020000">
              <a:off x="7843771" y="4353525"/>
              <a:ext cx="127012" cy="12701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2" name="Oval 41"/>
            <p:cNvSpPr/>
            <p:nvPr/>
          </p:nvSpPr>
          <p:spPr>
            <a:xfrm rot="1020000">
              <a:off x="7573944" y="4801627"/>
              <a:ext cx="127012" cy="12701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3" name="Oval 42"/>
            <p:cNvSpPr/>
            <p:nvPr/>
          </p:nvSpPr>
          <p:spPr>
            <a:xfrm rot="1020000">
              <a:off x="7304061" y="5251316"/>
              <a:ext cx="127012" cy="12701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4" name="Oval 43"/>
            <p:cNvSpPr/>
            <p:nvPr/>
          </p:nvSpPr>
          <p:spPr>
            <a:xfrm rot="1020000">
              <a:off x="2728400" y="5445792"/>
              <a:ext cx="127012" cy="12701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5" name="Oval 44"/>
            <p:cNvSpPr/>
            <p:nvPr/>
          </p:nvSpPr>
          <p:spPr>
            <a:xfrm rot="1020000">
              <a:off x="3739002" y="5620883"/>
              <a:ext cx="127012" cy="12701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6" name="Oval 45"/>
            <p:cNvSpPr/>
            <p:nvPr/>
          </p:nvSpPr>
          <p:spPr>
            <a:xfrm rot="1020000">
              <a:off x="4746376" y="5797449"/>
              <a:ext cx="127012" cy="12701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8" name="Oval 47"/>
            <p:cNvSpPr/>
            <p:nvPr/>
          </p:nvSpPr>
          <p:spPr>
            <a:xfrm rot="1020000">
              <a:off x="6764407" y="6147519"/>
              <a:ext cx="127012" cy="12701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0" name="Oval 49"/>
            <p:cNvSpPr/>
            <p:nvPr/>
          </p:nvSpPr>
          <p:spPr>
            <a:xfrm rot="1020000">
              <a:off x="4349060" y="2754065"/>
              <a:ext cx="127012" cy="12701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1" name="Oval 50"/>
            <p:cNvSpPr/>
            <p:nvPr/>
          </p:nvSpPr>
          <p:spPr>
            <a:xfrm rot="1020000">
              <a:off x="4079232" y="3202167"/>
              <a:ext cx="127012" cy="12701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2" name="Oval 51"/>
            <p:cNvSpPr/>
            <p:nvPr/>
          </p:nvSpPr>
          <p:spPr>
            <a:xfrm rot="1020000">
              <a:off x="3537937" y="4099902"/>
              <a:ext cx="127012" cy="12701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3" name="Oval 52"/>
            <p:cNvSpPr/>
            <p:nvPr/>
          </p:nvSpPr>
          <p:spPr>
            <a:xfrm rot="1020000">
              <a:off x="3268109" y="4548003"/>
              <a:ext cx="127012" cy="12701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4" name="Oval 53"/>
            <p:cNvSpPr/>
            <p:nvPr/>
          </p:nvSpPr>
          <p:spPr>
            <a:xfrm rot="1020000">
              <a:off x="4818366" y="3826890"/>
              <a:ext cx="127012" cy="12701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5" name="Oval 54"/>
            <p:cNvSpPr/>
            <p:nvPr/>
          </p:nvSpPr>
          <p:spPr>
            <a:xfrm rot="1020000">
              <a:off x="4548539" y="4274992"/>
              <a:ext cx="127012" cy="12701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6" name="Oval 55"/>
            <p:cNvSpPr/>
            <p:nvPr/>
          </p:nvSpPr>
          <p:spPr>
            <a:xfrm rot="1020000">
              <a:off x="4278712" y="4723093"/>
              <a:ext cx="127012" cy="12701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7" name="Oval 56"/>
            <p:cNvSpPr/>
            <p:nvPr/>
          </p:nvSpPr>
          <p:spPr>
            <a:xfrm rot="1020000">
              <a:off x="4008829" y="5172781"/>
              <a:ext cx="127012" cy="12701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8" name="Oval 57"/>
            <p:cNvSpPr/>
            <p:nvPr/>
          </p:nvSpPr>
          <p:spPr>
            <a:xfrm rot="1020000">
              <a:off x="5555968" y="4449971"/>
              <a:ext cx="127012" cy="12701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9" name="Oval 58"/>
            <p:cNvSpPr/>
            <p:nvPr/>
          </p:nvSpPr>
          <p:spPr>
            <a:xfrm rot="1020000">
              <a:off x="5286085" y="4899659"/>
              <a:ext cx="127012" cy="12701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0" name="Oval 59"/>
            <p:cNvSpPr/>
            <p:nvPr/>
          </p:nvSpPr>
          <p:spPr>
            <a:xfrm rot="1020000">
              <a:off x="6566515" y="4626648"/>
              <a:ext cx="127012" cy="12701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1" name="Oval 60"/>
            <p:cNvSpPr/>
            <p:nvPr/>
          </p:nvSpPr>
          <p:spPr>
            <a:xfrm rot="1020000">
              <a:off x="7034289" y="5697830"/>
              <a:ext cx="127012" cy="12701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2" name="Oval 61"/>
            <p:cNvSpPr/>
            <p:nvPr/>
          </p:nvSpPr>
          <p:spPr>
            <a:xfrm rot="1020000">
              <a:off x="5755446" y="5970897"/>
              <a:ext cx="127012" cy="12701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3" name="Oval 62"/>
            <p:cNvSpPr/>
            <p:nvPr/>
          </p:nvSpPr>
          <p:spPr>
            <a:xfrm rot="1020000">
              <a:off x="6296688" y="5074721"/>
              <a:ext cx="125424" cy="12701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79" name="Rectangle 11"/>
          <p:cNvSpPr>
            <a:spLocks noChangeArrowheads="1"/>
          </p:cNvSpPr>
          <p:nvPr/>
        </p:nvSpPr>
        <p:spPr bwMode="auto">
          <a:xfrm>
            <a:off x="7346950" y="4852988"/>
            <a:ext cx="381000" cy="461962"/>
          </a:xfrm>
          <a:prstGeom prst="rect">
            <a:avLst/>
          </a:prstGeom>
          <a:noFill/>
          <a:ln w="9525">
            <a:noFill/>
            <a:miter lim="800000"/>
            <a:headEnd/>
            <a:tailEnd/>
          </a:ln>
        </p:spPr>
        <p:txBody>
          <a:bodyPr>
            <a:spAutoFit/>
          </a:bodyPr>
          <a:lstStyle/>
          <a:p>
            <a:pPr algn="ctr" eaLnBrk="0" hangingPunct="0"/>
            <a:r>
              <a:rPr lang="en-GB" sz="2400" b="1" i="1">
                <a:latin typeface="Times New Roman" pitchFamily="18" charset="0"/>
                <a:cs typeface="Times New Roman" pitchFamily="18" charset="0"/>
              </a:rPr>
              <a:t>O</a:t>
            </a:r>
          </a:p>
        </p:txBody>
      </p:sp>
      <p:sp>
        <p:nvSpPr>
          <p:cNvPr id="84" name="Rectangle 11"/>
          <p:cNvSpPr>
            <a:spLocks noChangeArrowheads="1"/>
          </p:cNvSpPr>
          <p:nvPr/>
        </p:nvSpPr>
        <p:spPr bwMode="auto">
          <a:xfrm>
            <a:off x="4849813" y="5211763"/>
            <a:ext cx="685800" cy="400050"/>
          </a:xfrm>
          <a:prstGeom prst="rect">
            <a:avLst/>
          </a:prstGeom>
          <a:noFill/>
          <a:ln w="9525">
            <a:noFill/>
            <a:miter lim="800000"/>
            <a:headEnd/>
            <a:tailEnd/>
          </a:ln>
        </p:spPr>
        <p:txBody>
          <a:bodyPr>
            <a:spAutoFit/>
          </a:bodyPr>
          <a:lstStyle/>
          <a:p>
            <a:pPr algn="ctr" eaLnBrk="0" hangingPunct="0"/>
            <a:r>
              <a:rPr lang="en-GB" sz="2000" b="1" dirty="0">
                <a:latin typeface="Times New Roman" pitchFamily="18" charset="0"/>
                <a:cs typeface="Times New Roman" pitchFamily="18" charset="0"/>
                <a:sym typeface="Symbol" pitchFamily="18" charset="2"/>
              </a:rPr>
              <a:t>2/</a:t>
            </a:r>
            <a:r>
              <a:rPr lang="en-GB" sz="2000" b="1" i="1" dirty="0">
                <a:latin typeface="Times New Roman" pitchFamily="18" charset="0"/>
                <a:cs typeface="Times New Roman" pitchFamily="18" charset="0"/>
                <a:sym typeface="Symbol" pitchFamily="18" charset="2"/>
              </a:rPr>
              <a:t></a:t>
            </a:r>
            <a:endParaRPr lang="en-GB" sz="2000" b="1" i="1" dirty="0">
              <a:latin typeface="Times New Roman" pitchFamily="18" charset="0"/>
              <a:cs typeface="Times New Roman" pitchFamily="18" charset="0"/>
            </a:endParaRPr>
          </a:p>
        </p:txBody>
      </p:sp>
      <p:sp>
        <p:nvSpPr>
          <p:cNvPr id="88" name="Arc 87"/>
          <p:cNvSpPr/>
          <p:nvPr/>
        </p:nvSpPr>
        <p:spPr>
          <a:xfrm rot="7200000" flipH="1">
            <a:off x="5242719" y="4155282"/>
            <a:ext cx="1330325" cy="1500187"/>
          </a:xfrm>
          <a:prstGeom prst="arc">
            <a:avLst>
              <a:gd name="adj1" fmla="val 18058070"/>
              <a:gd name="adj2" fmla="val 20636237"/>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89" name="TextBox 88"/>
          <p:cNvSpPr txBox="1">
            <a:spLocks noChangeArrowheads="1"/>
          </p:cNvSpPr>
          <p:nvPr/>
        </p:nvSpPr>
        <p:spPr bwMode="auto">
          <a:xfrm>
            <a:off x="6602413" y="4545013"/>
            <a:ext cx="609600" cy="400050"/>
          </a:xfrm>
          <a:prstGeom prst="rect">
            <a:avLst/>
          </a:prstGeom>
          <a:noFill/>
          <a:ln w="9525">
            <a:noFill/>
            <a:miter lim="800000"/>
            <a:headEnd/>
            <a:tailEnd/>
          </a:ln>
        </p:spPr>
        <p:txBody>
          <a:bodyPr>
            <a:spAutoFit/>
          </a:bodyPr>
          <a:lstStyle/>
          <a:p>
            <a:r>
              <a:rPr lang="en-US" sz="2000">
                <a:latin typeface="Times New Roman" pitchFamily="18" charset="0"/>
                <a:cs typeface="Times New Roman" pitchFamily="18" charset="0"/>
                <a:sym typeface="Symbol" pitchFamily="18" charset="2"/>
              </a:rPr>
              <a:t>2</a:t>
            </a:r>
            <a:endParaRPr lang="en-US" sz="2000">
              <a:latin typeface="Times New Roman" pitchFamily="18" charset="0"/>
              <a:cs typeface="Times New Roman" pitchFamily="18" charset="0"/>
            </a:endParaRPr>
          </a:p>
        </p:txBody>
      </p:sp>
      <p:sp>
        <p:nvSpPr>
          <p:cNvPr id="66" name="Rectangle 5"/>
          <p:cNvSpPr>
            <a:spLocks noChangeArrowheads="1"/>
          </p:cNvSpPr>
          <p:nvPr/>
        </p:nvSpPr>
        <p:spPr bwMode="auto">
          <a:xfrm>
            <a:off x="7543800" y="2819400"/>
            <a:ext cx="1371600" cy="646113"/>
          </a:xfrm>
          <a:prstGeom prst="rect">
            <a:avLst/>
          </a:prstGeom>
          <a:noFill/>
          <a:ln w="9525">
            <a:noFill/>
            <a:miter lim="800000"/>
            <a:headEnd/>
            <a:tailEnd/>
          </a:ln>
        </p:spPr>
        <p:txBody>
          <a:bodyPr>
            <a:spAutoFit/>
          </a:bodyPr>
          <a:lstStyle/>
          <a:p>
            <a:pPr eaLnBrk="0" hangingPunct="0"/>
            <a:r>
              <a:rPr lang="en-GB">
                <a:latin typeface="Comic Sans MS" pitchFamily="66" charset="0"/>
              </a:rPr>
              <a:t>diffracted ray</a:t>
            </a:r>
          </a:p>
        </p:txBody>
      </p:sp>
      <p:sp>
        <p:nvSpPr>
          <p:cNvPr id="69" name="Rectangle 5"/>
          <p:cNvSpPr>
            <a:spLocks noChangeArrowheads="1"/>
          </p:cNvSpPr>
          <p:nvPr/>
        </p:nvSpPr>
        <p:spPr bwMode="auto">
          <a:xfrm>
            <a:off x="28591" y="6204827"/>
            <a:ext cx="5486400" cy="646331"/>
          </a:xfrm>
          <a:prstGeom prst="rect">
            <a:avLst/>
          </a:prstGeom>
          <a:noFill/>
          <a:ln w="9525">
            <a:noFill/>
            <a:miter lim="800000"/>
            <a:headEnd/>
            <a:tailEnd/>
          </a:ln>
        </p:spPr>
        <p:txBody>
          <a:bodyPr>
            <a:spAutoFit/>
          </a:bodyPr>
          <a:lstStyle/>
          <a:p>
            <a:pPr eaLnBrk="0" hangingPunct="0"/>
            <a:r>
              <a:rPr lang="en-GB" dirty="0">
                <a:latin typeface="Comic Sans MS" pitchFamily="66" charset="0"/>
              </a:rPr>
              <a:t>The diffraction spot will be observed when a reciprocal lattice point crosses the </a:t>
            </a:r>
            <a:r>
              <a:rPr lang="en-GB" dirty="0" err="1">
                <a:latin typeface="Comic Sans MS" pitchFamily="66" charset="0"/>
              </a:rPr>
              <a:t>Ewald</a:t>
            </a:r>
            <a:r>
              <a:rPr lang="en-GB" dirty="0">
                <a:latin typeface="Comic Sans MS" pitchFamily="66" charset="0"/>
              </a:rPr>
              <a:t> sphere</a:t>
            </a:r>
          </a:p>
        </p:txBody>
      </p:sp>
    </p:spTree>
    <p:extLst>
      <p:ext uri="{BB962C8B-B14F-4D97-AF65-F5344CB8AC3E}">
        <p14:creationId xmlns:p14="http://schemas.microsoft.com/office/powerpoint/2010/main" val="3910208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xEl>
                                              <p:pRg st="2" end="2"/>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6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9">
                                            <p:txEl>
                                              <p:pRg st="3" end="3"/>
                                            </p:txEl>
                                          </p:spTgt>
                                        </p:tgtEl>
                                        <p:attrNameLst>
                                          <p:attrName>style.visibility</p:attrName>
                                        </p:attrNameLst>
                                      </p:cBhvr>
                                      <p:to>
                                        <p:strVal val="visible"/>
                                      </p:to>
                                    </p:set>
                                    <p:animEffect transition="in" filter="wipe(left)">
                                      <p:cBhvr>
                                        <p:cTn id="18" dur="500"/>
                                        <p:tgtEl>
                                          <p:spTgt spid="19">
                                            <p:txEl>
                                              <p:pRg st="3" end="3"/>
                                            </p:txEl>
                                          </p:spTgt>
                                        </p:tgtEl>
                                      </p:cBhvr>
                                    </p:animEffect>
                                  </p:childTnLst>
                                </p:cTn>
                              </p:par>
                              <p:par>
                                <p:cTn id="19" presetID="22" presetClass="entr" presetSubtype="8" fill="hold" nodeType="withEffect">
                                  <p:stCondLst>
                                    <p:cond delay="0"/>
                                  </p:stCondLst>
                                  <p:childTnLst>
                                    <p:set>
                                      <p:cBhvr>
                                        <p:cTn id="20" dur="1" fill="hold">
                                          <p:stCondLst>
                                            <p:cond delay="0"/>
                                          </p:stCondLst>
                                        </p:cTn>
                                        <p:tgtEl>
                                          <p:spTgt spid="19">
                                            <p:txEl>
                                              <p:pRg st="4" end="4"/>
                                            </p:txEl>
                                          </p:spTgt>
                                        </p:tgtEl>
                                        <p:attrNameLst>
                                          <p:attrName>style.visibility</p:attrName>
                                        </p:attrNameLst>
                                      </p:cBhvr>
                                      <p:to>
                                        <p:strVal val="visible"/>
                                      </p:to>
                                    </p:set>
                                    <p:animEffect transition="in" filter="wipe(left)">
                                      <p:cBhvr>
                                        <p:cTn id="21" dur="500"/>
                                        <p:tgtEl>
                                          <p:spTgt spid="19">
                                            <p:txEl>
                                              <p:pRg st="4" end="4"/>
                                            </p:txEl>
                                          </p:spTgt>
                                        </p:tgtEl>
                                      </p:cBhvr>
                                    </p:animEffect>
                                  </p:childTnLst>
                                </p:cTn>
                              </p:par>
                            </p:childTnLst>
                          </p:cTn>
                        </p:par>
                        <p:par>
                          <p:cTn id="22" fill="hold">
                            <p:stCondLst>
                              <p:cond delay="500"/>
                            </p:stCondLst>
                            <p:childTnLst>
                              <p:par>
                                <p:cTn id="23" presetID="22" presetClass="entr" presetSubtype="2" fill="hold" nodeType="afterEffect">
                                  <p:stCondLst>
                                    <p:cond delay="0"/>
                                  </p:stCondLst>
                                  <p:childTnLst>
                                    <p:set>
                                      <p:cBhvr>
                                        <p:cTn id="24" dur="1" fill="hold">
                                          <p:stCondLst>
                                            <p:cond delay="0"/>
                                          </p:stCondLst>
                                        </p:cTn>
                                        <p:tgtEl>
                                          <p:spTgt spid="82"/>
                                        </p:tgtEl>
                                        <p:attrNameLst>
                                          <p:attrName>style.visibility</p:attrName>
                                        </p:attrNameLst>
                                      </p:cBhvr>
                                      <p:to>
                                        <p:strVal val="visible"/>
                                      </p:to>
                                    </p:set>
                                    <p:animEffect transition="in" filter="wipe(right)">
                                      <p:cBhvr>
                                        <p:cTn id="25" dur="500"/>
                                        <p:tgtEl>
                                          <p:spTgt spid="82"/>
                                        </p:tgtEl>
                                      </p:cBhvr>
                                    </p:animEffect>
                                  </p:childTnLst>
                                </p:cTn>
                              </p:par>
                            </p:childTnLst>
                          </p:cTn>
                        </p:par>
                        <p:par>
                          <p:cTn id="26" fill="hold">
                            <p:stCondLst>
                              <p:cond delay="1000"/>
                            </p:stCondLst>
                            <p:childTnLst>
                              <p:par>
                                <p:cTn id="27" presetID="1" presetClass="entr" presetSubtype="0" fill="hold" grpId="0" nodeType="afterEffect">
                                  <p:stCondLst>
                                    <p:cond delay="0"/>
                                  </p:stCondLst>
                                  <p:childTnLst>
                                    <p:set>
                                      <p:cBhvr>
                                        <p:cTn id="28" dur="1" fill="hold">
                                          <p:stCondLst>
                                            <p:cond delay="0"/>
                                          </p:stCondLst>
                                        </p:cTn>
                                        <p:tgtEl>
                                          <p:spTgt spid="8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9">
                                            <p:txEl>
                                              <p:pRg st="5" end="5"/>
                                            </p:txEl>
                                          </p:spTgt>
                                        </p:tgtEl>
                                        <p:attrNameLst>
                                          <p:attrName>style.visibility</p:attrName>
                                        </p:attrNameLst>
                                      </p:cBhvr>
                                      <p:to>
                                        <p:strVal val="visible"/>
                                      </p:to>
                                    </p:set>
                                    <p:animEffect transition="in" filter="wipe(left)">
                                      <p:cBhvr>
                                        <p:cTn id="33" dur="500"/>
                                        <p:tgtEl>
                                          <p:spTgt spid="19">
                                            <p:txEl>
                                              <p:pRg st="5" end="5"/>
                                            </p:txEl>
                                          </p:spTgt>
                                        </p:tgtEl>
                                      </p:cBhvr>
                                    </p:animEffect>
                                  </p:childTnLst>
                                </p:cTn>
                              </p:par>
                            </p:childTnLst>
                          </p:cTn>
                        </p:par>
                        <p:par>
                          <p:cTn id="34" fill="hold">
                            <p:stCondLst>
                              <p:cond delay="500"/>
                            </p:stCondLst>
                            <p:childTnLst>
                              <p:par>
                                <p:cTn id="35" presetID="1" presetClass="entr" presetSubtype="0" fill="hold" grpId="0" nodeType="afterEffect">
                                  <p:stCondLst>
                                    <p:cond delay="0"/>
                                  </p:stCondLst>
                                  <p:childTnLst>
                                    <p:set>
                                      <p:cBhvr>
                                        <p:cTn id="36" dur="1" fill="hold">
                                          <p:stCondLst>
                                            <p:cond delay="0"/>
                                          </p:stCondLst>
                                        </p:cTn>
                                        <p:tgtEl>
                                          <p:spTgt spid="7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9">
                                            <p:txEl>
                                              <p:pRg st="7" end="7"/>
                                            </p:txEl>
                                          </p:spTgt>
                                        </p:tgtEl>
                                        <p:attrNameLst>
                                          <p:attrName>style.visibility</p:attrName>
                                        </p:attrNameLst>
                                      </p:cBhvr>
                                      <p:to>
                                        <p:strVal val="visible"/>
                                      </p:to>
                                    </p:set>
                                    <p:animEffect transition="in" filter="wipe(left)">
                                      <p:cBhvr>
                                        <p:cTn id="41" dur="500"/>
                                        <p:tgtEl>
                                          <p:spTgt spid="19">
                                            <p:txEl>
                                              <p:pRg st="7" end="7"/>
                                            </p:txEl>
                                          </p:spTgt>
                                        </p:tgtEl>
                                      </p:cBhvr>
                                    </p:animEffect>
                                  </p:childTnLst>
                                </p:cTn>
                              </p:par>
                            </p:childTnLst>
                          </p:cTn>
                        </p:par>
                        <p:par>
                          <p:cTn id="42" fill="hold">
                            <p:stCondLst>
                              <p:cond delay="500"/>
                            </p:stCondLst>
                            <p:childTnLst>
                              <p:par>
                                <p:cTn id="43" presetID="1" presetClass="entr" presetSubtype="0" fill="hold" nodeType="afterEffect">
                                  <p:stCondLst>
                                    <p:cond delay="0"/>
                                  </p:stCondLst>
                                  <p:childTnLst>
                                    <p:set>
                                      <p:cBhvr>
                                        <p:cTn id="44" dur="1" fill="hold">
                                          <p:stCondLst>
                                            <p:cond delay="0"/>
                                          </p:stCondLst>
                                        </p:cTn>
                                        <p:tgtEl>
                                          <p:spTgt spid="6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67"/>
                                        </p:tgtEl>
                                        <p:attrNameLst>
                                          <p:attrName>style.visibility</p:attrName>
                                        </p:attrNameLst>
                                      </p:cBhvr>
                                      <p:to>
                                        <p:strVal val="visible"/>
                                      </p:to>
                                    </p:set>
                                    <p:animEffect transition="in" filter="wipe(down)">
                                      <p:cBhvr>
                                        <p:cTn id="53" dur="500"/>
                                        <p:tgtEl>
                                          <p:spTgt spid="67"/>
                                        </p:tgtEl>
                                      </p:cBhvr>
                                    </p:animEffect>
                                  </p:childTnLst>
                                </p:cTn>
                              </p:par>
                            </p:childTnLst>
                          </p:cTn>
                        </p:par>
                        <p:par>
                          <p:cTn id="54" fill="hold">
                            <p:stCondLst>
                              <p:cond delay="500"/>
                            </p:stCondLst>
                            <p:childTnLst>
                              <p:par>
                                <p:cTn id="55" presetID="1" presetClass="entr" presetSubtype="0" fill="hold" grpId="0" nodeType="afterEffect">
                                  <p:stCondLst>
                                    <p:cond delay="0"/>
                                  </p:stCondLst>
                                  <p:childTnLst>
                                    <p:set>
                                      <p:cBhvr>
                                        <p:cTn id="56" dur="1" fill="hold">
                                          <p:stCondLst>
                                            <p:cond delay="0"/>
                                          </p:stCondLst>
                                        </p:cTn>
                                        <p:tgtEl>
                                          <p:spTgt spid="6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8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8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79" grpId="0"/>
      <p:bldP spid="84" grpId="0"/>
      <p:bldP spid="88" grpId="0" animBg="1"/>
      <p:bldP spid="89" grpId="0"/>
      <p:bldP spid="66" grpId="0"/>
      <p:bldP spid="6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228600" y="0"/>
            <a:ext cx="8686800" cy="1143000"/>
          </a:xfrm>
        </p:spPr>
        <p:txBody>
          <a:bodyPr>
            <a:normAutofit fontScale="90000"/>
          </a:bodyPr>
          <a:lstStyle/>
          <a:p>
            <a:r>
              <a:rPr lang="en-US" dirty="0"/>
              <a:t>Group: Find the structure factor and extinctions for FCC.</a:t>
            </a:r>
          </a:p>
        </p:txBody>
      </p:sp>
      <p:pic>
        <p:nvPicPr>
          <p:cNvPr id="9" name="Picture 9"/>
          <p:cNvPicPr>
            <a:picLocks noChangeAspect="1" noChangeArrowheads="1"/>
          </p:cNvPicPr>
          <p:nvPr/>
        </p:nvPicPr>
        <p:blipFill>
          <a:blip r:embed="rId3"/>
          <a:srcRect/>
          <a:stretch>
            <a:fillRect/>
          </a:stretch>
        </p:blipFill>
        <p:spPr bwMode="auto">
          <a:xfrm>
            <a:off x="2895600" y="1168400"/>
            <a:ext cx="4019550" cy="647700"/>
          </a:xfrm>
          <a:prstGeom prst="rect">
            <a:avLst/>
          </a:prstGeom>
          <a:noFill/>
          <a:ln w="9525">
            <a:noFill/>
            <a:miter lim="800000"/>
            <a:headEnd/>
            <a:tailEnd/>
          </a:ln>
          <a:effectLst/>
        </p:spPr>
      </p:pic>
      <p:graphicFrame>
        <p:nvGraphicFramePr>
          <p:cNvPr id="10" name="Object 10"/>
          <p:cNvGraphicFramePr>
            <a:graphicFrameLocks noChangeAspect="1"/>
          </p:cNvGraphicFramePr>
          <p:nvPr/>
        </p:nvGraphicFramePr>
        <p:xfrm>
          <a:off x="2244079" y="1113305"/>
          <a:ext cx="603250" cy="542925"/>
        </p:xfrm>
        <a:graphic>
          <a:graphicData uri="http://schemas.openxmlformats.org/presentationml/2006/ole">
            <mc:AlternateContent xmlns:mc="http://schemas.openxmlformats.org/markup-compatibility/2006">
              <mc:Choice xmlns:v="urn:schemas-microsoft-com:vml" Requires="v">
                <p:oleObj name="Equation" r:id="rId4" imgW="253800" imgH="228600" progId="Equation.3">
                  <p:embed/>
                </p:oleObj>
              </mc:Choice>
              <mc:Fallback>
                <p:oleObj name="Equation" r:id="rId4" imgW="253800" imgH="228600" progId="Equation.3">
                  <p:embed/>
                  <p:pic>
                    <p:nvPicPr>
                      <p:cNvPr id="10" name="Object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4079" y="1113305"/>
                        <a:ext cx="603250" cy="542925"/>
                      </a:xfrm>
                      <a:prstGeom prst="rect">
                        <a:avLst/>
                      </a:prstGeom>
                      <a:solidFill>
                        <a:schemeClr val="bg1"/>
                      </a:solidFill>
                      <a:ln>
                        <a:noFill/>
                      </a:ln>
                      <a:extLst>
                        <a:ext uri="{91240B29-F687-4F45-9708-019B960494DF}">
                          <a14:hiddenLine xmlns:a14="http://schemas.microsoft.com/office/drawing/2010/main" w="38100">
                            <a:solidFill>
                              <a:srgbClr val="CC66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0453216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756" name="Oval 268"/>
          <p:cNvSpPr>
            <a:spLocks noChangeArrowheads="1"/>
          </p:cNvSpPr>
          <p:nvPr/>
        </p:nvSpPr>
        <p:spPr bwMode="auto">
          <a:xfrm>
            <a:off x="2081213" y="1973263"/>
            <a:ext cx="2590800" cy="2590800"/>
          </a:xfrm>
          <a:prstGeom prst="ellipse">
            <a:avLst/>
          </a:prstGeom>
          <a:noFill/>
          <a:ln w="28575">
            <a:solidFill>
              <a:srgbClr val="FFCC00"/>
            </a:solidFill>
            <a:round/>
            <a:headEnd/>
            <a:tailEnd type="none" w="sm" len="sm"/>
          </a:ln>
          <a:effectLst/>
        </p:spPr>
        <p:txBody>
          <a:bodyPr wrap="none" anchor="ctr"/>
          <a:lstStyle/>
          <a:p>
            <a:endParaRPr lang="en-US"/>
          </a:p>
        </p:txBody>
      </p:sp>
      <p:grpSp>
        <p:nvGrpSpPr>
          <p:cNvPr id="2" name="Group 146"/>
          <p:cNvGrpSpPr>
            <a:grpSpLocks/>
          </p:cNvGrpSpPr>
          <p:nvPr/>
        </p:nvGrpSpPr>
        <p:grpSpPr bwMode="auto">
          <a:xfrm>
            <a:off x="1981200" y="609600"/>
            <a:ext cx="5438775" cy="5353050"/>
            <a:chOff x="1488" y="324"/>
            <a:chExt cx="3426" cy="3372"/>
          </a:xfrm>
        </p:grpSpPr>
        <p:sp>
          <p:nvSpPr>
            <p:cNvPr id="191635" name="Oval 147"/>
            <p:cNvSpPr>
              <a:spLocks noChangeArrowheads="1"/>
            </p:cNvSpPr>
            <p:nvPr/>
          </p:nvSpPr>
          <p:spPr bwMode="auto">
            <a:xfrm>
              <a:off x="1842" y="165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636" name="Oval 148"/>
            <p:cNvSpPr>
              <a:spLocks noChangeArrowheads="1"/>
            </p:cNvSpPr>
            <p:nvPr/>
          </p:nvSpPr>
          <p:spPr bwMode="auto">
            <a:xfrm>
              <a:off x="2178" y="165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637" name="Oval 149"/>
            <p:cNvSpPr>
              <a:spLocks noChangeArrowheads="1"/>
            </p:cNvSpPr>
            <p:nvPr/>
          </p:nvSpPr>
          <p:spPr bwMode="auto">
            <a:xfrm>
              <a:off x="2508" y="165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638" name="Oval 150"/>
            <p:cNvSpPr>
              <a:spLocks noChangeArrowheads="1"/>
            </p:cNvSpPr>
            <p:nvPr/>
          </p:nvSpPr>
          <p:spPr bwMode="auto">
            <a:xfrm>
              <a:off x="1842" y="131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639" name="Oval 151"/>
            <p:cNvSpPr>
              <a:spLocks noChangeArrowheads="1"/>
            </p:cNvSpPr>
            <p:nvPr/>
          </p:nvSpPr>
          <p:spPr bwMode="auto">
            <a:xfrm>
              <a:off x="2178" y="131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640" name="Oval 152"/>
            <p:cNvSpPr>
              <a:spLocks noChangeArrowheads="1"/>
            </p:cNvSpPr>
            <p:nvPr/>
          </p:nvSpPr>
          <p:spPr bwMode="auto">
            <a:xfrm>
              <a:off x="2508" y="131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641" name="Oval 153"/>
            <p:cNvSpPr>
              <a:spLocks noChangeArrowheads="1"/>
            </p:cNvSpPr>
            <p:nvPr/>
          </p:nvSpPr>
          <p:spPr bwMode="auto">
            <a:xfrm>
              <a:off x="1848" y="98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642" name="Oval 154"/>
            <p:cNvSpPr>
              <a:spLocks noChangeArrowheads="1"/>
            </p:cNvSpPr>
            <p:nvPr/>
          </p:nvSpPr>
          <p:spPr bwMode="auto">
            <a:xfrm>
              <a:off x="2184" y="98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643" name="Oval 155"/>
            <p:cNvSpPr>
              <a:spLocks noChangeArrowheads="1"/>
            </p:cNvSpPr>
            <p:nvPr/>
          </p:nvSpPr>
          <p:spPr bwMode="auto">
            <a:xfrm>
              <a:off x="2514" y="98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644" name="Oval 156"/>
            <p:cNvSpPr>
              <a:spLocks noChangeArrowheads="1"/>
            </p:cNvSpPr>
            <p:nvPr/>
          </p:nvSpPr>
          <p:spPr bwMode="auto">
            <a:xfrm>
              <a:off x="2844" y="165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645" name="Oval 157"/>
            <p:cNvSpPr>
              <a:spLocks noChangeArrowheads="1"/>
            </p:cNvSpPr>
            <p:nvPr/>
          </p:nvSpPr>
          <p:spPr bwMode="auto">
            <a:xfrm>
              <a:off x="3174" y="165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646" name="Oval 158"/>
            <p:cNvSpPr>
              <a:spLocks noChangeArrowheads="1"/>
            </p:cNvSpPr>
            <p:nvPr/>
          </p:nvSpPr>
          <p:spPr bwMode="auto">
            <a:xfrm>
              <a:off x="2844" y="131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647" name="Oval 159"/>
            <p:cNvSpPr>
              <a:spLocks noChangeArrowheads="1"/>
            </p:cNvSpPr>
            <p:nvPr/>
          </p:nvSpPr>
          <p:spPr bwMode="auto">
            <a:xfrm>
              <a:off x="3174" y="131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648" name="Oval 160"/>
            <p:cNvSpPr>
              <a:spLocks noChangeArrowheads="1"/>
            </p:cNvSpPr>
            <p:nvPr/>
          </p:nvSpPr>
          <p:spPr bwMode="auto">
            <a:xfrm>
              <a:off x="2850" y="98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649" name="Oval 161"/>
            <p:cNvSpPr>
              <a:spLocks noChangeArrowheads="1"/>
            </p:cNvSpPr>
            <p:nvPr/>
          </p:nvSpPr>
          <p:spPr bwMode="auto">
            <a:xfrm>
              <a:off x="3180" y="98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650" name="Oval 162"/>
            <p:cNvSpPr>
              <a:spLocks noChangeArrowheads="1"/>
            </p:cNvSpPr>
            <p:nvPr/>
          </p:nvSpPr>
          <p:spPr bwMode="auto">
            <a:xfrm>
              <a:off x="1836" y="231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651" name="Oval 163"/>
            <p:cNvSpPr>
              <a:spLocks noChangeArrowheads="1"/>
            </p:cNvSpPr>
            <p:nvPr/>
          </p:nvSpPr>
          <p:spPr bwMode="auto">
            <a:xfrm>
              <a:off x="2172" y="231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652" name="Oval 164"/>
            <p:cNvSpPr>
              <a:spLocks noChangeArrowheads="1"/>
            </p:cNvSpPr>
            <p:nvPr/>
          </p:nvSpPr>
          <p:spPr bwMode="auto">
            <a:xfrm>
              <a:off x="2502" y="231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653" name="Oval 165"/>
            <p:cNvSpPr>
              <a:spLocks noChangeArrowheads="1"/>
            </p:cNvSpPr>
            <p:nvPr/>
          </p:nvSpPr>
          <p:spPr bwMode="auto">
            <a:xfrm>
              <a:off x="1836" y="198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654" name="Oval 166"/>
            <p:cNvSpPr>
              <a:spLocks noChangeArrowheads="1"/>
            </p:cNvSpPr>
            <p:nvPr/>
          </p:nvSpPr>
          <p:spPr bwMode="auto">
            <a:xfrm>
              <a:off x="2172" y="198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655" name="Oval 167"/>
            <p:cNvSpPr>
              <a:spLocks noChangeArrowheads="1"/>
            </p:cNvSpPr>
            <p:nvPr/>
          </p:nvSpPr>
          <p:spPr bwMode="auto">
            <a:xfrm>
              <a:off x="2502" y="198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656" name="Oval 168"/>
            <p:cNvSpPr>
              <a:spLocks noChangeArrowheads="1"/>
            </p:cNvSpPr>
            <p:nvPr/>
          </p:nvSpPr>
          <p:spPr bwMode="auto">
            <a:xfrm>
              <a:off x="2838" y="231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657" name="Oval 169"/>
            <p:cNvSpPr>
              <a:spLocks noChangeArrowheads="1"/>
            </p:cNvSpPr>
            <p:nvPr/>
          </p:nvSpPr>
          <p:spPr bwMode="auto">
            <a:xfrm>
              <a:off x="3168" y="231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658" name="Oval 170"/>
            <p:cNvSpPr>
              <a:spLocks noChangeArrowheads="1"/>
            </p:cNvSpPr>
            <p:nvPr/>
          </p:nvSpPr>
          <p:spPr bwMode="auto">
            <a:xfrm>
              <a:off x="2838" y="198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659" name="Oval 171"/>
            <p:cNvSpPr>
              <a:spLocks noChangeArrowheads="1"/>
            </p:cNvSpPr>
            <p:nvPr/>
          </p:nvSpPr>
          <p:spPr bwMode="auto">
            <a:xfrm>
              <a:off x="3168" y="198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660" name="Oval 172"/>
            <p:cNvSpPr>
              <a:spLocks noChangeArrowheads="1"/>
            </p:cNvSpPr>
            <p:nvPr/>
          </p:nvSpPr>
          <p:spPr bwMode="auto">
            <a:xfrm>
              <a:off x="3510" y="165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661" name="Oval 173"/>
            <p:cNvSpPr>
              <a:spLocks noChangeArrowheads="1"/>
            </p:cNvSpPr>
            <p:nvPr/>
          </p:nvSpPr>
          <p:spPr bwMode="auto">
            <a:xfrm>
              <a:off x="3840" y="165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662" name="Oval 174"/>
            <p:cNvSpPr>
              <a:spLocks noChangeArrowheads="1"/>
            </p:cNvSpPr>
            <p:nvPr/>
          </p:nvSpPr>
          <p:spPr bwMode="auto">
            <a:xfrm>
              <a:off x="3510" y="131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663" name="Oval 175"/>
            <p:cNvSpPr>
              <a:spLocks noChangeArrowheads="1"/>
            </p:cNvSpPr>
            <p:nvPr/>
          </p:nvSpPr>
          <p:spPr bwMode="auto">
            <a:xfrm>
              <a:off x="3840" y="131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664" name="Oval 176"/>
            <p:cNvSpPr>
              <a:spLocks noChangeArrowheads="1"/>
            </p:cNvSpPr>
            <p:nvPr/>
          </p:nvSpPr>
          <p:spPr bwMode="auto">
            <a:xfrm>
              <a:off x="3516" y="98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665" name="Oval 177"/>
            <p:cNvSpPr>
              <a:spLocks noChangeArrowheads="1"/>
            </p:cNvSpPr>
            <p:nvPr/>
          </p:nvSpPr>
          <p:spPr bwMode="auto">
            <a:xfrm>
              <a:off x="3846" y="98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666" name="Oval 178"/>
            <p:cNvSpPr>
              <a:spLocks noChangeArrowheads="1"/>
            </p:cNvSpPr>
            <p:nvPr/>
          </p:nvSpPr>
          <p:spPr bwMode="auto">
            <a:xfrm>
              <a:off x="4176" y="165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667" name="Oval 179"/>
            <p:cNvSpPr>
              <a:spLocks noChangeArrowheads="1"/>
            </p:cNvSpPr>
            <p:nvPr/>
          </p:nvSpPr>
          <p:spPr bwMode="auto">
            <a:xfrm>
              <a:off x="4506" y="165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668" name="Oval 180"/>
            <p:cNvSpPr>
              <a:spLocks noChangeArrowheads="1"/>
            </p:cNvSpPr>
            <p:nvPr/>
          </p:nvSpPr>
          <p:spPr bwMode="auto">
            <a:xfrm>
              <a:off x="4176" y="131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669" name="Oval 181"/>
            <p:cNvSpPr>
              <a:spLocks noChangeArrowheads="1"/>
            </p:cNvSpPr>
            <p:nvPr/>
          </p:nvSpPr>
          <p:spPr bwMode="auto">
            <a:xfrm>
              <a:off x="4506" y="131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670" name="Oval 182"/>
            <p:cNvSpPr>
              <a:spLocks noChangeArrowheads="1"/>
            </p:cNvSpPr>
            <p:nvPr/>
          </p:nvSpPr>
          <p:spPr bwMode="auto">
            <a:xfrm>
              <a:off x="4182" y="98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671" name="Oval 183"/>
            <p:cNvSpPr>
              <a:spLocks noChangeArrowheads="1"/>
            </p:cNvSpPr>
            <p:nvPr/>
          </p:nvSpPr>
          <p:spPr bwMode="auto">
            <a:xfrm>
              <a:off x="4512" y="98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672" name="Oval 184"/>
            <p:cNvSpPr>
              <a:spLocks noChangeArrowheads="1"/>
            </p:cNvSpPr>
            <p:nvPr/>
          </p:nvSpPr>
          <p:spPr bwMode="auto">
            <a:xfrm>
              <a:off x="3504" y="231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673" name="Oval 185"/>
            <p:cNvSpPr>
              <a:spLocks noChangeArrowheads="1"/>
            </p:cNvSpPr>
            <p:nvPr/>
          </p:nvSpPr>
          <p:spPr bwMode="auto">
            <a:xfrm>
              <a:off x="3834" y="231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674" name="Oval 186"/>
            <p:cNvSpPr>
              <a:spLocks noChangeArrowheads="1"/>
            </p:cNvSpPr>
            <p:nvPr/>
          </p:nvSpPr>
          <p:spPr bwMode="auto">
            <a:xfrm>
              <a:off x="3504" y="198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675" name="Oval 187"/>
            <p:cNvSpPr>
              <a:spLocks noChangeArrowheads="1"/>
            </p:cNvSpPr>
            <p:nvPr/>
          </p:nvSpPr>
          <p:spPr bwMode="auto">
            <a:xfrm>
              <a:off x="3834" y="198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676" name="Oval 188"/>
            <p:cNvSpPr>
              <a:spLocks noChangeArrowheads="1"/>
            </p:cNvSpPr>
            <p:nvPr/>
          </p:nvSpPr>
          <p:spPr bwMode="auto">
            <a:xfrm>
              <a:off x="4170" y="231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677" name="Oval 189"/>
            <p:cNvSpPr>
              <a:spLocks noChangeArrowheads="1"/>
            </p:cNvSpPr>
            <p:nvPr/>
          </p:nvSpPr>
          <p:spPr bwMode="auto">
            <a:xfrm>
              <a:off x="4500" y="231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678" name="Oval 190"/>
            <p:cNvSpPr>
              <a:spLocks noChangeArrowheads="1"/>
            </p:cNvSpPr>
            <p:nvPr/>
          </p:nvSpPr>
          <p:spPr bwMode="auto">
            <a:xfrm>
              <a:off x="4170" y="198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679" name="Oval 191"/>
            <p:cNvSpPr>
              <a:spLocks noChangeArrowheads="1"/>
            </p:cNvSpPr>
            <p:nvPr/>
          </p:nvSpPr>
          <p:spPr bwMode="auto">
            <a:xfrm>
              <a:off x="4500" y="198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680" name="Oval 192"/>
            <p:cNvSpPr>
              <a:spLocks noChangeArrowheads="1"/>
            </p:cNvSpPr>
            <p:nvPr/>
          </p:nvSpPr>
          <p:spPr bwMode="auto">
            <a:xfrm>
              <a:off x="1830" y="298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681" name="Oval 193"/>
            <p:cNvSpPr>
              <a:spLocks noChangeArrowheads="1"/>
            </p:cNvSpPr>
            <p:nvPr/>
          </p:nvSpPr>
          <p:spPr bwMode="auto">
            <a:xfrm>
              <a:off x="2166" y="298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682" name="Oval 194"/>
            <p:cNvSpPr>
              <a:spLocks noChangeArrowheads="1"/>
            </p:cNvSpPr>
            <p:nvPr/>
          </p:nvSpPr>
          <p:spPr bwMode="auto">
            <a:xfrm>
              <a:off x="2496" y="298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683" name="Oval 195"/>
            <p:cNvSpPr>
              <a:spLocks noChangeArrowheads="1"/>
            </p:cNvSpPr>
            <p:nvPr/>
          </p:nvSpPr>
          <p:spPr bwMode="auto">
            <a:xfrm>
              <a:off x="1830" y="264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684" name="Oval 196"/>
            <p:cNvSpPr>
              <a:spLocks noChangeArrowheads="1"/>
            </p:cNvSpPr>
            <p:nvPr/>
          </p:nvSpPr>
          <p:spPr bwMode="auto">
            <a:xfrm>
              <a:off x="2166" y="264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685" name="Oval 197"/>
            <p:cNvSpPr>
              <a:spLocks noChangeArrowheads="1"/>
            </p:cNvSpPr>
            <p:nvPr/>
          </p:nvSpPr>
          <p:spPr bwMode="auto">
            <a:xfrm>
              <a:off x="2496" y="264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686" name="Oval 198"/>
            <p:cNvSpPr>
              <a:spLocks noChangeArrowheads="1"/>
            </p:cNvSpPr>
            <p:nvPr/>
          </p:nvSpPr>
          <p:spPr bwMode="auto">
            <a:xfrm>
              <a:off x="2832" y="298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687" name="Oval 199"/>
            <p:cNvSpPr>
              <a:spLocks noChangeArrowheads="1"/>
            </p:cNvSpPr>
            <p:nvPr/>
          </p:nvSpPr>
          <p:spPr bwMode="auto">
            <a:xfrm>
              <a:off x="3162" y="298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688" name="Oval 200"/>
            <p:cNvSpPr>
              <a:spLocks noChangeArrowheads="1"/>
            </p:cNvSpPr>
            <p:nvPr/>
          </p:nvSpPr>
          <p:spPr bwMode="auto">
            <a:xfrm>
              <a:off x="2832" y="264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689" name="Oval 201"/>
            <p:cNvSpPr>
              <a:spLocks noChangeArrowheads="1"/>
            </p:cNvSpPr>
            <p:nvPr/>
          </p:nvSpPr>
          <p:spPr bwMode="auto">
            <a:xfrm>
              <a:off x="3162" y="264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690" name="Oval 202"/>
            <p:cNvSpPr>
              <a:spLocks noChangeArrowheads="1"/>
            </p:cNvSpPr>
            <p:nvPr/>
          </p:nvSpPr>
          <p:spPr bwMode="auto">
            <a:xfrm>
              <a:off x="1824" y="3648"/>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691" name="Oval 203"/>
            <p:cNvSpPr>
              <a:spLocks noChangeArrowheads="1"/>
            </p:cNvSpPr>
            <p:nvPr/>
          </p:nvSpPr>
          <p:spPr bwMode="auto">
            <a:xfrm>
              <a:off x="2160" y="3648"/>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692" name="Oval 204"/>
            <p:cNvSpPr>
              <a:spLocks noChangeArrowheads="1"/>
            </p:cNvSpPr>
            <p:nvPr/>
          </p:nvSpPr>
          <p:spPr bwMode="auto">
            <a:xfrm>
              <a:off x="2490" y="3648"/>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693" name="Oval 205"/>
            <p:cNvSpPr>
              <a:spLocks noChangeArrowheads="1"/>
            </p:cNvSpPr>
            <p:nvPr/>
          </p:nvSpPr>
          <p:spPr bwMode="auto">
            <a:xfrm>
              <a:off x="1824" y="331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694" name="Oval 206"/>
            <p:cNvSpPr>
              <a:spLocks noChangeArrowheads="1"/>
            </p:cNvSpPr>
            <p:nvPr/>
          </p:nvSpPr>
          <p:spPr bwMode="auto">
            <a:xfrm>
              <a:off x="2160" y="331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695" name="Oval 207"/>
            <p:cNvSpPr>
              <a:spLocks noChangeArrowheads="1"/>
            </p:cNvSpPr>
            <p:nvPr/>
          </p:nvSpPr>
          <p:spPr bwMode="auto">
            <a:xfrm>
              <a:off x="2490" y="331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696" name="Oval 208"/>
            <p:cNvSpPr>
              <a:spLocks noChangeArrowheads="1"/>
            </p:cNvSpPr>
            <p:nvPr/>
          </p:nvSpPr>
          <p:spPr bwMode="auto">
            <a:xfrm>
              <a:off x="2826" y="3648"/>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697" name="Oval 209"/>
            <p:cNvSpPr>
              <a:spLocks noChangeArrowheads="1"/>
            </p:cNvSpPr>
            <p:nvPr/>
          </p:nvSpPr>
          <p:spPr bwMode="auto">
            <a:xfrm>
              <a:off x="3156" y="3648"/>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698" name="Oval 210"/>
            <p:cNvSpPr>
              <a:spLocks noChangeArrowheads="1"/>
            </p:cNvSpPr>
            <p:nvPr/>
          </p:nvSpPr>
          <p:spPr bwMode="auto">
            <a:xfrm>
              <a:off x="2826" y="331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699" name="Oval 211"/>
            <p:cNvSpPr>
              <a:spLocks noChangeArrowheads="1"/>
            </p:cNvSpPr>
            <p:nvPr/>
          </p:nvSpPr>
          <p:spPr bwMode="auto">
            <a:xfrm>
              <a:off x="3156" y="331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700" name="Oval 212"/>
            <p:cNvSpPr>
              <a:spLocks noChangeArrowheads="1"/>
            </p:cNvSpPr>
            <p:nvPr/>
          </p:nvSpPr>
          <p:spPr bwMode="auto">
            <a:xfrm>
              <a:off x="3498" y="298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701" name="Oval 213"/>
            <p:cNvSpPr>
              <a:spLocks noChangeArrowheads="1"/>
            </p:cNvSpPr>
            <p:nvPr/>
          </p:nvSpPr>
          <p:spPr bwMode="auto">
            <a:xfrm>
              <a:off x="3828" y="298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702" name="Oval 214"/>
            <p:cNvSpPr>
              <a:spLocks noChangeArrowheads="1"/>
            </p:cNvSpPr>
            <p:nvPr/>
          </p:nvSpPr>
          <p:spPr bwMode="auto">
            <a:xfrm>
              <a:off x="3498" y="264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703" name="Oval 215"/>
            <p:cNvSpPr>
              <a:spLocks noChangeArrowheads="1"/>
            </p:cNvSpPr>
            <p:nvPr/>
          </p:nvSpPr>
          <p:spPr bwMode="auto">
            <a:xfrm>
              <a:off x="3828" y="264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704" name="Oval 216"/>
            <p:cNvSpPr>
              <a:spLocks noChangeArrowheads="1"/>
            </p:cNvSpPr>
            <p:nvPr/>
          </p:nvSpPr>
          <p:spPr bwMode="auto">
            <a:xfrm>
              <a:off x="4164" y="298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705" name="Oval 217"/>
            <p:cNvSpPr>
              <a:spLocks noChangeArrowheads="1"/>
            </p:cNvSpPr>
            <p:nvPr/>
          </p:nvSpPr>
          <p:spPr bwMode="auto">
            <a:xfrm>
              <a:off x="4494" y="298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706" name="Oval 218"/>
            <p:cNvSpPr>
              <a:spLocks noChangeArrowheads="1"/>
            </p:cNvSpPr>
            <p:nvPr/>
          </p:nvSpPr>
          <p:spPr bwMode="auto">
            <a:xfrm>
              <a:off x="4164" y="264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707" name="Oval 219"/>
            <p:cNvSpPr>
              <a:spLocks noChangeArrowheads="1"/>
            </p:cNvSpPr>
            <p:nvPr/>
          </p:nvSpPr>
          <p:spPr bwMode="auto">
            <a:xfrm>
              <a:off x="4494" y="264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708" name="Oval 220"/>
            <p:cNvSpPr>
              <a:spLocks noChangeArrowheads="1"/>
            </p:cNvSpPr>
            <p:nvPr/>
          </p:nvSpPr>
          <p:spPr bwMode="auto">
            <a:xfrm>
              <a:off x="3492" y="3648"/>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709" name="Oval 221"/>
            <p:cNvSpPr>
              <a:spLocks noChangeArrowheads="1"/>
            </p:cNvSpPr>
            <p:nvPr/>
          </p:nvSpPr>
          <p:spPr bwMode="auto">
            <a:xfrm>
              <a:off x="3822" y="3648"/>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710" name="Oval 222"/>
            <p:cNvSpPr>
              <a:spLocks noChangeArrowheads="1"/>
            </p:cNvSpPr>
            <p:nvPr/>
          </p:nvSpPr>
          <p:spPr bwMode="auto">
            <a:xfrm>
              <a:off x="3492" y="331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711" name="Oval 223"/>
            <p:cNvSpPr>
              <a:spLocks noChangeArrowheads="1"/>
            </p:cNvSpPr>
            <p:nvPr/>
          </p:nvSpPr>
          <p:spPr bwMode="auto">
            <a:xfrm>
              <a:off x="3822" y="331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712" name="Oval 224"/>
            <p:cNvSpPr>
              <a:spLocks noChangeArrowheads="1"/>
            </p:cNvSpPr>
            <p:nvPr/>
          </p:nvSpPr>
          <p:spPr bwMode="auto">
            <a:xfrm>
              <a:off x="4158" y="3648"/>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713" name="Oval 225"/>
            <p:cNvSpPr>
              <a:spLocks noChangeArrowheads="1"/>
            </p:cNvSpPr>
            <p:nvPr/>
          </p:nvSpPr>
          <p:spPr bwMode="auto">
            <a:xfrm>
              <a:off x="4488" y="3648"/>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714" name="Oval 226"/>
            <p:cNvSpPr>
              <a:spLocks noChangeArrowheads="1"/>
            </p:cNvSpPr>
            <p:nvPr/>
          </p:nvSpPr>
          <p:spPr bwMode="auto">
            <a:xfrm>
              <a:off x="4158" y="331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715" name="Oval 227"/>
            <p:cNvSpPr>
              <a:spLocks noChangeArrowheads="1"/>
            </p:cNvSpPr>
            <p:nvPr/>
          </p:nvSpPr>
          <p:spPr bwMode="auto">
            <a:xfrm>
              <a:off x="4488" y="331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716" name="Oval 228"/>
            <p:cNvSpPr>
              <a:spLocks noChangeArrowheads="1"/>
            </p:cNvSpPr>
            <p:nvPr/>
          </p:nvSpPr>
          <p:spPr bwMode="auto">
            <a:xfrm>
              <a:off x="1506" y="165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717" name="Oval 229"/>
            <p:cNvSpPr>
              <a:spLocks noChangeArrowheads="1"/>
            </p:cNvSpPr>
            <p:nvPr/>
          </p:nvSpPr>
          <p:spPr bwMode="auto">
            <a:xfrm>
              <a:off x="1506" y="131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718" name="Oval 230"/>
            <p:cNvSpPr>
              <a:spLocks noChangeArrowheads="1"/>
            </p:cNvSpPr>
            <p:nvPr/>
          </p:nvSpPr>
          <p:spPr bwMode="auto">
            <a:xfrm>
              <a:off x="1512" y="98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719" name="Oval 231"/>
            <p:cNvSpPr>
              <a:spLocks noChangeArrowheads="1"/>
            </p:cNvSpPr>
            <p:nvPr/>
          </p:nvSpPr>
          <p:spPr bwMode="auto">
            <a:xfrm>
              <a:off x="1500" y="231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720" name="Oval 232"/>
            <p:cNvSpPr>
              <a:spLocks noChangeArrowheads="1"/>
            </p:cNvSpPr>
            <p:nvPr/>
          </p:nvSpPr>
          <p:spPr bwMode="auto">
            <a:xfrm>
              <a:off x="1500" y="198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721" name="Oval 233"/>
            <p:cNvSpPr>
              <a:spLocks noChangeArrowheads="1"/>
            </p:cNvSpPr>
            <p:nvPr/>
          </p:nvSpPr>
          <p:spPr bwMode="auto">
            <a:xfrm>
              <a:off x="1494" y="298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722" name="Oval 234"/>
            <p:cNvSpPr>
              <a:spLocks noChangeArrowheads="1"/>
            </p:cNvSpPr>
            <p:nvPr/>
          </p:nvSpPr>
          <p:spPr bwMode="auto">
            <a:xfrm>
              <a:off x="1494" y="264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723" name="Oval 235"/>
            <p:cNvSpPr>
              <a:spLocks noChangeArrowheads="1"/>
            </p:cNvSpPr>
            <p:nvPr/>
          </p:nvSpPr>
          <p:spPr bwMode="auto">
            <a:xfrm>
              <a:off x="1488" y="3648"/>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724" name="Oval 236"/>
            <p:cNvSpPr>
              <a:spLocks noChangeArrowheads="1"/>
            </p:cNvSpPr>
            <p:nvPr/>
          </p:nvSpPr>
          <p:spPr bwMode="auto">
            <a:xfrm>
              <a:off x="1488" y="331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725" name="Oval 237"/>
            <p:cNvSpPr>
              <a:spLocks noChangeArrowheads="1"/>
            </p:cNvSpPr>
            <p:nvPr/>
          </p:nvSpPr>
          <p:spPr bwMode="auto">
            <a:xfrm>
              <a:off x="4842" y="165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726" name="Oval 238"/>
            <p:cNvSpPr>
              <a:spLocks noChangeArrowheads="1"/>
            </p:cNvSpPr>
            <p:nvPr/>
          </p:nvSpPr>
          <p:spPr bwMode="auto">
            <a:xfrm>
              <a:off x="4842" y="131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727" name="Oval 239"/>
            <p:cNvSpPr>
              <a:spLocks noChangeArrowheads="1"/>
            </p:cNvSpPr>
            <p:nvPr/>
          </p:nvSpPr>
          <p:spPr bwMode="auto">
            <a:xfrm>
              <a:off x="4848" y="98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728" name="Oval 240"/>
            <p:cNvSpPr>
              <a:spLocks noChangeArrowheads="1"/>
            </p:cNvSpPr>
            <p:nvPr/>
          </p:nvSpPr>
          <p:spPr bwMode="auto">
            <a:xfrm>
              <a:off x="4836" y="231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729" name="Oval 241"/>
            <p:cNvSpPr>
              <a:spLocks noChangeArrowheads="1"/>
            </p:cNvSpPr>
            <p:nvPr/>
          </p:nvSpPr>
          <p:spPr bwMode="auto">
            <a:xfrm>
              <a:off x="4836" y="198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730" name="Oval 242"/>
            <p:cNvSpPr>
              <a:spLocks noChangeArrowheads="1"/>
            </p:cNvSpPr>
            <p:nvPr/>
          </p:nvSpPr>
          <p:spPr bwMode="auto">
            <a:xfrm>
              <a:off x="4830" y="298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731" name="Oval 243"/>
            <p:cNvSpPr>
              <a:spLocks noChangeArrowheads="1"/>
            </p:cNvSpPr>
            <p:nvPr/>
          </p:nvSpPr>
          <p:spPr bwMode="auto">
            <a:xfrm>
              <a:off x="4830" y="264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732" name="Oval 244"/>
            <p:cNvSpPr>
              <a:spLocks noChangeArrowheads="1"/>
            </p:cNvSpPr>
            <p:nvPr/>
          </p:nvSpPr>
          <p:spPr bwMode="auto">
            <a:xfrm>
              <a:off x="4824" y="3648"/>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733" name="Oval 245"/>
            <p:cNvSpPr>
              <a:spLocks noChangeArrowheads="1"/>
            </p:cNvSpPr>
            <p:nvPr/>
          </p:nvSpPr>
          <p:spPr bwMode="auto">
            <a:xfrm>
              <a:off x="4824" y="331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734" name="Oval 246"/>
            <p:cNvSpPr>
              <a:spLocks noChangeArrowheads="1"/>
            </p:cNvSpPr>
            <p:nvPr/>
          </p:nvSpPr>
          <p:spPr bwMode="auto">
            <a:xfrm>
              <a:off x="1854" y="65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735" name="Oval 247"/>
            <p:cNvSpPr>
              <a:spLocks noChangeArrowheads="1"/>
            </p:cNvSpPr>
            <p:nvPr/>
          </p:nvSpPr>
          <p:spPr bwMode="auto">
            <a:xfrm>
              <a:off x="2190" y="65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736" name="Oval 248"/>
            <p:cNvSpPr>
              <a:spLocks noChangeArrowheads="1"/>
            </p:cNvSpPr>
            <p:nvPr/>
          </p:nvSpPr>
          <p:spPr bwMode="auto">
            <a:xfrm>
              <a:off x="2520" y="65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737" name="Oval 249"/>
            <p:cNvSpPr>
              <a:spLocks noChangeArrowheads="1"/>
            </p:cNvSpPr>
            <p:nvPr/>
          </p:nvSpPr>
          <p:spPr bwMode="auto">
            <a:xfrm>
              <a:off x="2856" y="65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738" name="Oval 250"/>
            <p:cNvSpPr>
              <a:spLocks noChangeArrowheads="1"/>
            </p:cNvSpPr>
            <p:nvPr/>
          </p:nvSpPr>
          <p:spPr bwMode="auto">
            <a:xfrm>
              <a:off x="3186" y="65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739" name="Oval 251"/>
            <p:cNvSpPr>
              <a:spLocks noChangeArrowheads="1"/>
            </p:cNvSpPr>
            <p:nvPr/>
          </p:nvSpPr>
          <p:spPr bwMode="auto">
            <a:xfrm>
              <a:off x="3522" y="65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740" name="Oval 252"/>
            <p:cNvSpPr>
              <a:spLocks noChangeArrowheads="1"/>
            </p:cNvSpPr>
            <p:nvPr/>
          </p:nvSpPr>
          <p:spPr bwMode="auto">
            <a:xfrm>
              <a:off x="3852" y="65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741" name="Oval 253"/>
            <p:cNvSpPr>
              <a:spLocks noChangeArrowheads="1"/>
            </p:cNvSpPr>
            <p:nvPr/>
          </p:nvSpPr>
          <p:spPr bwMode="auto">
            <a:xfrm>
              <a:off x="4188" y="65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742" name="Oval 254"/>
            <p:cNvSpPr>
              <a:spLocks noChangeArrowheads="1"/>
            </p:cNvSpPr>
            <p:nvPr/>
          </p:nvSpPr>
          <p:spPr bwMode="auto">
            <a:xfrm>
              <a:off x="4518" y="65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743" name="Oval 255"/>
            <p:cNvSpPr>
              <a:spLocks noChangeArrowheads="1"/>
            </p:cNvSpPr>
            <p:nvPr/>
          </p:nvSpPr>
          <p:spPr bwMode="auto">
            <a:xfrm>
              <a:off x="1518" y="65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744" name="Oval 256"/>
            <p:cNvSpPr>
              <a:spLocks noChangeArrowheads="1"/>
            </p:cNvSpPr>
            <p:nvPr/>
          </p:nvSpPr>
          <p:spPr bwMode="auto">
            <a:xfrm>
              <a:off x="4854" y="65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745" name="Oval 257"/>
            <p:cNvSpPr>
              <a:spLocks noChangeArrowheads="1"/>
            </p:cNvSpPr>
            <p:nvPr/>
          </p:nvSpPr>
          <p:spPr bwMode="auto">
            <a:xfrm>
              <a:off x="1866" y="32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746" name="Oval 258"/>
            <p:cNvSpPr>
              <a:spLocks noChangeArrowheads="1"/>
            </p:cNvSpPr>
            <p:nvPr/>
          </p:nvSpPr>
          <p:spPr bwMode="auto">
            <a:xfrm>
              <a:off x="2202" y="32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747" name="Oval 259"/>
            <p:cNvSpPr>
              <a:spLocks noChangeArrowheads="1"/>
            </p:cNvSpPr>
            <p:nvPr/>
          </p:nvSpPr>
          <p:spPr bwMode="auto">
            <a:xfrm>
              <a:off x="2532" y="32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748" name="Oval 260"/>
            <p:cNvSpPr>
              <a:spLocks noChangeArrowheads="1"/>
            </p:cNvSpPr>
            <p:nvPr/>
          </p:nvSpPr>
          <p:spPr bwMode="auto">
            <a:xfrm>
              <a:off x="2868" y="32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749" name="Oval 261"/>
            <p:cNvSpPr>
              <a:spLocks noChangeArrowheads="1"/>
            </p:cNvSpPr>
            <p:nvPr/>
          </p:nvSpPr>
          <p:spPr bwMode="auto">
            <a:xfrm>
              <a:off x="3198" y="32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750" name="Oval 262"/>
            <p:cNvSpPr>
              <a:spLocks noChangeArrowheads="1"/>
            </p:cNvSpPr>
            <p:nvPr/>
          </p:nvSpPr>
          <p:spPr bwMode="auto">
            <a:xfrm>
              <a:off x="3534" y="32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751" name="Oval 263"/>
            <p:cNvSpPr>
              <a:spLocks noChangeArrowheads="1"/>
            </p:cNvSpPr>
            <p:nvPr/>
          </p:nvSpPr>
          <p:spPr bwMode="auto">
            <a:xfrm>
              <a:off x="3864" y="32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752" name="Oval 264"/>
            <p:cNvSpPr>
              <a:spLocks noChangeArrowheads="1"/>
            </p:cNvSpPr>
            <p:nvPr/>
          </p:nvSpPr>
          <p:spPr bwMode="auto">
            <a:xfrm>
              <a:off x="4200" y="32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753" name="Oval 265"/>
            <p:cNvSpPr>
              <a:spLocks noChangeArrowheads="1"/>
            </p:cNvSpPr>
            <p:nvPr/>
          </p:nvSpPr>
          <p:spPr bwMode="auto">
            <a:xfrm>
              <a:off x="4530" y="32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754" name="Oval 266"/>
            <p:cNvSpPr>
              <a:spLocks noChangeArrowheads="1"/>
            </p:cNvSpPr>
            <p:nvPr/>
          </p:nvSpPr>
          <p:spPr bwMode="auto">
            <a:xfrm>
              <a:off x="1530" y="32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755" name="Oval 267"/>
            <p:cNvSpPr>
              <a:spLocks noChangeArrowheads="1"/>
            </p:cNvSpPr>
            <p:nvPr/>
          </p:nvSpPr>
          <p:spPr bwMode="auto">
            <a:xfrm>
              <a:off x="4866" y="32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grpSp>
      <p:sp>
        <p:nvSpPr>
          <p:cNvPr id="191491" name="Line 3"/>
          <p:cNvSpPr>
            <a:spLocks noChangeShapeType="1"/>
          </p:cNvSpPr>
          <p:nvPr/>
        </p:nvSpPr>
        <p:spPr bwMode="auto">
          <a:xfrm>
            <a:off x="3352800" y="3276600"/>
            <a:ext cx="3352800" cy="0"/>
          </a:xfrm>
          <a:prstGeom prst="line">
            <a:avLst/>
          </a:prstGeom>
          <a:noFill/>
          <a:ln w="12700" cap="rnd">
            <a:solidFill>
              <a:schemeClr val="bg1"/>
            </a:solidFill>
            <a:prstDash val="sysDot"/>
            <a:round/>
            <a:headEnd/>
            <a:tailEnd/>
          </a:ln>
          <a:effectLst/>
        </p:spPr>
        <p:txBody>
          <a:bodyPr/>
          <a:lstStyle/>
          <a:p>
            <a:endParaRPr lang="en-US"/>
          </a:p>
        </p:txBody>
      </p:sp>
      <p:sp>
        <p:nvSpPr>
          <p:cNvPr id="191518" name="Oval 30"/>
          <p:cNvSpPr>
            <a:spLocks noChangeArrowheads="1"/>
          </p:cNvSpPr>
          <p:nvPr/>
        </p:nvSpPr>
        <p:spPr bwMode="auto">
          <a:xfrm>
            <a:off x="4648200" y="3238500"/>
            <a:ext cx="76200" cy="76200"/>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534" name="Oval 46"/>
          <p:cNvSpPr>
            <a:spLocks noChangeArrowheads="1"/>
          </p:cNvSpPr>
          <p:nvPr/>
        </p:nvSpPr>
        <p:spPr bwMode="auto">
          <a:xfrm>
            <a:off x="5705475" y="3238500"/>
            <a:ext cx="76200" cy="76200"/>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604" name="Oval 116"/>
          <p:cNvSpPr>
            <a:spLocks noChangeArrowheads="1"/>
          </p:cNvSpPr>
          <p:nvPr/>
        </p:nvSpPr>
        <p:spPr bwMode="auto">
          <a:xfrm>
            <a:off x="2581275" y="609600"/>
            <a:ext cx="76200" cy="76200"/>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605" name="Oval 117"/>
          <p:cNvSpPr>
            <a:spLocks noChangeArrowheads="1"/>
          </p:cNvSpPr>
          <p:nvPr/>
        </p:nvSpPr>
        <p:spPr bwMode="auto">
          <a:xfrm>
            <a:off x="3114675" y="609600"/>
            <a:ext cx="76200" cy="76200"/>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606" name="Oval 118"/>
          <p:cNvSpPr>
            <a:spLocks noChangeArrowheads="1"/>
          </p:cNvSpPr>
          <p:nvPr/>
        </p:nvSpPr>
        <p:spPr bwMode="auto">
          <a:xfrm>
            <a:off x="3638550" y="609600"/>
            <a:ext cx="76200" cy="76200"/>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607" name="Oval 119"/>
          <p:cNvSpPr>
            <a:spLocks noChangeArrowheads="1"/>
          </p:cNvSpPr>
          <p:nvPr/>
        </p:nvSpPr>
        <p:spPr bwMode="auto">
          <a:xfrm>
            <a:off x="4171950" y="609600"/>
            <a:ext cx="76200" cy="76200"/>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608" name="Oval 120"/>
          <p:cNvSpPr>
            <a:spLocks noChangeArrowheads="1"/>
          </p:cNvSpPr>
          <p:nvPr/>
        </p:nvSpPr>
        <p:spPr bwMode="auto">
          <a:xfrm>
            <a:off x="4695825" y="609600"/>
            <a:ext cx="76200" cy="76200"/>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609" name="Oval 121"/>
          <p:cNvSpPr>
            <a:spLocks noChangeArrowheads="1"/>
          </p:cNvSpPr>
          <p:nvPr/>
        </p:nvSpPr>
        <p:spPr bwMode="auto">
          <a:xfrm>
            <a:off x="5229225" y="609600"/>
            <a:ext cx="76200" cy="76200"/>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610" name="Oval 122"/>
          <p:cNvSpPr>
            <a:spLocks noChangeArrowheads="1"/>
          </p:cNvSpPr>
          <p:nvPr/>
        </p:nvSpPr>
        <p:spPr bwMode="auto">
          <a:xfrm>
            <a:off x="5753100" y="609600"/>
            <a:ext cx="76200" cy="76200"/>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611" name="Oval 123"/>
          <p:cNvSpPr>
            <a:spLocks noChangeArrowheads="1"/>
          </p:cNvSpPr>
          <p:nvPr/>
        </p:nvSpPr>
        <p:spPr bwMode="auto">
          <a:xfrm>
            <a:off x="6286500" y="609600"/>
            <a:ext cx="76200" cy="76200"/>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612" name="Oval 124"/>
          <p:cNvSpPr>
            <a:spLocks noChangeArrowheads="1"/>
          </p:cNvSpPr>
          <p:nvPr/>
        </p:nvSpPr>
        <p:spPr bwMode="auto">
          <a:xfrm>
            <a:off x="6810375" y="609600"/>
            <a:ext cx="76200" cy="76200"/>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613" name="Oval 125"/>
          <p:cNvSpPr>
            <a:spLocks noChangeArrowheads="1"/>
          </p:cNvSpPr>
          <p:nvPr/>
        </p:nvSpPr>
        <p:spPr bwMode="auto">
          <a:xfrm>
            <a:off x="2047875" y="609600"/>
            <a:ext cx="76200" cy="76200"/>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614" name="Oval 126"/>
          <p:cNvSpPr>
            <a:spLocks noChangeArrowheads="1"/>
          </p:cNvSpPr>
          <p:nvPr/>
        </p:nvSpPr>
        <p:spPr bwMode="auto">
          <a:xfrm>
            <a:off x="7343775" y="609600"/>
            <a:ext cx="76200" cy="76200"/>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616" name="Oval 128"/>
          <p:cNvSpPr>
            <a:spLocks noChangeArrowheads="1"/>
          </p:cNvSpPr>
          <p:nvPr/>
        </p:nvSpPr>
        <p:spPr bwMode="auto">
          <a:xfrm>
            <a:off x="4610100" y="3200400"/>
            <a:ext cx="152400" cy="152400"/>
          </a:xfrm>
          <a:prstGeom prst="ellipse">
            <a:avLst/>
          </a:prstGeom>
          <a:solidFill>
            <a:srgbClr val="FFCC00"/>
          </a:solidFill>
          <a:ln w="12700">
            <a:solidFill>
              <a:srgbClr val="333333"/>
            </a:solidFill>
            <a:round/>
            <a:headEnd/>
            <a:tailEnd type="none" w="sm" len="sm"/>
          </a:ln>
          <a:effectLst/>
        </p:spPr>
        <p:txBody>
          <a:bodyPr wrap="none" anchor="ctr"/>
          <a:lstStyle/>
          <a:p>
            <a:endParaRPr lang="en-US"/>
          </a:p>
        </p:txBody>
      </p:sp>
      <p:sp>
        <p:nvSpPr>
          <p:cNvPr id="191618" name="Text Box 130"/>
          <p:cNvSpPr txBox="1">
            <a:spLocks noChangeArrowheads="1"/>
          </p:cNvSpPr>
          <p:nvPr/>
        </p:nvSpPr>
        <p:spPr bwMode="auto">
          <a:xfrm>
            <a:off x="1752600" y="146050"/>
            <a:ext cx="5715000" cy="836613"/>
          </a:xfrm>
          <a:prstGeom prst="rect">
            <a:avLst/>
          </a:prstGeom>
          <a:gradFill rotWithShape="1">
            <a:gsLst>
              <a:gs pos="0">
                <a:srgbClr val="0033CC"/>
              </a:gs>
              <a:gs pos="100000">
                <a:srgbClr val="0033CC">
                  <a:gamma/>
                  <a:shade val="76863"/>
                  <a:invGamma/>
                </a:srgbClr>
              </a:gs>
            </a:gsLst>
            <a:lin ang="0" scaled="1"/>
          </a:gradFill>
          <a:ln w="12700">
            <a:solidFill>
              <a:schemeClr val="tx1"/>
            </a:solidFill>
            <a:miter lim="800000"/>
            <a:headEnd/>
            <a:tailEnd/>
          </a:ln>
          <a:effectLst/>
        </p:spPr>
        <p:txBody>
          <a:bodyPr anchor="ctr">
            <a:spAutoFit/>
          </a:bodyPr>
          <a:lstStyle/>
          <a:p>
            <a:pPr marL="114300" indent="-114300"/>
            <a:r>
              <a:rPr lang="en-US" sz="2800" i="1" dirty="0"/>
              <a:t>1. Longitudinal  or  </a:t>
            </a:r>
            <a:r>
              <a:rPr lang="el-GR" sz="2800" i="1" dirty="0">
                <a:cs typeface="Arial" charset="0"/>
              </a:rPr>
              <a:t>θ</a:t>
            </a:r>
            <a:r>
              <a:rPr lang="en-US" sz="2800" i="1" dirty="0"/>
              <a:t>-2</a:t>
            </a:r>
            <a:r>
              <a:rPr lang="el-GR" sz="2800" i="1" dirty="0">
                <a:cs typeface="Arial" charset="0"/>
              </a:rPr>
              <a:t>θ</a:t>
            </a:r>
            <a:r>
              <a:rPr lang="en-US" sz="2800" i="1" dirty="0"/>
              <a:t> scan</a:t>
            </a:r>
          </a:p>
          <a:p>
            <a:pPr marL="114300" indent="-114300"/>
            <a:r>
              <a:rPr lang="en-US" sz="2000" i="1" dirty="0"/>
              <a:t>Sample moves as </a:t>
            </a:r>
            <a:r>
              <a:rPr lang="el-GR" sz="2000" i="1" dirty="0"/>
              <a:t>θ</a:t>
            </a:r>
            <a:r>
              <a:rPr lang="en-US" sz="2000" i="1" dirty="0"/>
              <a:t>, Detector follows as 2</a:t>
            </a:r>
            <a:r>
              <a:rPr lang="el-GR" sz="2000" i="1" dirty="0"/>
              <a:t>θ</a:t>
            </a:r>
            <a:endParaRPr lang="en-US" sz="2000" i="1" dirty="0"/>
          </a:p>
        </p:txBody>
      </p:sp>
      <p:sp>
        <p:nvSpPr>
          <p:cNvPr id="191621" name="Line 133"/>
          <p:cNvSpPr>
            <a:spLocks noChangeShapeType="1"/>
          </p:cNvSpPr>
          <p:nvPr/>
        </p:nvSpPr>
        <p:spPr bwMode="auto">
          <a:xfrm>
            <a:off x="4686300" y="3276600"/>
            <a:ext cx="1295400" cy="0"/>
          </a:xfrm>
          <a:prstGeom prst="line">
            <a:avLst/>
          </a:prstGeom>
          <a:noFill/>
          <a:ln w="38100">
            <a:solidFill>
              <a:srgbClr val="FF0000"/>
            </a:solidFill>
            <a:round/>
            <a:headEnd/>
            <a:tailEnd type="triangle" w="med" len="med"/>
          </a:ln>
          <a:effectLst/>
        </p:spPr>
        <p:txBody>
          <a:bodyPr/>
          <a:lstStyle/>
          <a:p>
            <a:endParaRPr lang="en-US"/>
          </a:p>
        </p:txBody>
      </p:sp>
      <p:sp>
        <p:nvSpPr>
          <p:cNvPr id="191629" name="AutoShape 141"/>
          <p:cNvSpPr>
            <a:spLocks noChangeArrowheads="1"/>
          </p:cNvSpPr>
          <p:nvPr/>
        </p:nvSpPr>
        <p:spPr bwMode="auto">
          <a:xfrm rot="-5400000">
            <a:off x="6210300" y="2987675"/>
            <a:ext cx="304800" cy="533400"/>
          </a:xfrm>
          <a:prstGeom prst="can">
            <a:avLst>
              <a:gd name="adj" fmla="val 43750"/>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1631" name="Rectangle 143"/>
          <p:cNvSpPr>
            <a:spLocks noChangeArrowheads="1"/>
          </p:cNvSpPr>
          <p:nvPr/>
        </p:nvSpPr>
        <p:spPr bwMode="auto">
          <a:xfrm>
            <a:off x="3810000" y="2895600"/>
            <a:ext cx="367408" cy="369332"/>
          </a:xfrm>
          <a:prstGeom prst="rect">
            <a:avLst/>
          </a:prstGeom>
          <a:noFill/>
          <a:ln w="12700">
            <a:noFill/>
            <a:miter lim="800000"/>
            <a:headEnd/>
            <a:tailEnd type="none" w="sm" len="sm"/>
          </a:ln>
          <a:effectLst/>
        </p:spPr>
        <p:txBody>
          <a:bodyPr wrap="none">
            <a:spAutoFit/>
          </a:bodyPr>
          <a:lstStyle/>
          <a:p>
            <a:r>
              <a:rPr lang="en-US" i="1" dirty="0">
                <a:solidFill>
                  <a:srgbClr val="FF0000"/>
                </a:solidFill>
              </a:rPr>
              <a:t>k</a:t>
            </a:r>
            <a:r>
              <a:rPr lang="en-US" i="1" baseline="-25000" dirty="0">
                <a:solidFill>
                  <a:srgbClr val="FF0000"/>
                </a:solidFill>
              </a:rPr>
              <a:t>0</a:t>
            </a:r>
          </a:p>
        </p:txBody>
      </p:sp>
      <p:sp>
        <p:nvSpPr>
          <p:cNvPr id="191632" name="Rectangle 144"/>
          <p:cNvSpPr>
            <a:spLocks noChangeArrowheads="1"/>
          </p:cNvSpPr>
          <p:nvPr/>
        </p:nvSpPr>
        <p:spPr bwMode="auto">
          <a:xfrm>
            <a:off x="5105400" y="2895600"/>
            <a:ext cx="346570" cy="369332"/>
          </a:xfrm>
          <a:prstGeom prst="rect">
            <a:avLst/>
          </a:prstGeom>
          <a:noFill/>
          <a:ln w="12700">
            <a:noFill/>
            <a:miter lim="800000"/>
            <a:headEnd/>
            <a:tailEnd type="none" w="sm" len="sm"/>
          </a:ln>
          <a:effectLst/>
        </p:spPr>
        <p:txBody>
          <a:bodyPr wrap="none">
            <a:spAutoFit/>
          </a:bodyPr>
          <a:lstStyle/>
          <a:p>
            <a:r>
              <a:rPr lang="en-US" i="1" dirty="0">
                <a:solidFill>
                  <a:srgbClr val="FF0000"/>
                </a:solidFill>
              </a:rPr>
              <a:t>k’</a:t>
            </a:r>
            <a:endParaRPr lang="en-US" i="1" baseline="-25000" dirty="0">
              <a:solidFill>
                <a:srgbClr val="FF0000"/>
              </a:solidFill>
            </a:endParaRPr>
          </a:p>
        </p:txBody>
      </p:sp>
      <p:sp>
        <p:nvSpPr>
          <p:cNvPr id="191615" name="Line 127"/>
          <p:cNvSpPr>
            <a:spLocks noChangeShapeType="1"/>
          </p:cNvSpPr>
          <p:nvPr/>
        </p:nvSpPr>
        <p:spPr bwMode="auto">
          <a:xfrm>
            <a:off x="3411538" y="3276600"/>
            <a:ext cx="1295400" cy="0"/>
          </a:xfrm>
          <a:prstGeom prst="line">
            <a:avLst/>
          </a:prstGeom>
          <a:noFill/>
          <a:ln w="38100">
            <a:solidFill>
              <a:srgbClr val="FF0000"/>
            </a:solidFill>
            <a:round/>
            <a:headEnd/>
            <a:tailEnd type="triangle" w="med" len="med"/>
          </a:ln>
          <a:effectLst/>
        </p:spPr>
        <p:txBody>
          <a:bodyPr/>
          <a:lstStyle/>
          <a:p>
            <a:endParaRPr lang="en-US"/>
          </a:p>
        </p:txBody>
      </p:sp>
      <p:pic>
        <p:nvPicPr>
          <p:cNvPr id="191633" name="Picture 145" descr="0_deg"/>
          <p:cNvPicPr>
            <a:picLocks noChangeAspect="1" noChangeArrowheads="1"/>
          </p:cNvPicPr>
          <p:nvPr/>
        </p:nvPicPr>
        <p:blipFill>
          <a:blip r:embed="rId2"/>
          <a:srcRect/>
          <a:stretch>
            <a:fillRect/>
          </a:stretch>
        </p:blipFill>
        <p:spPr bwMode="auto">
          <a:xfrm>
            <a:off x="6834188" y="2590800"/>
            <a:ext cx="1928812" cy="1223963"/>
          </a:xfrm>
          <a:prstGeom prst="rect">
            <a:avLst/>
          </a:prstGeom>
          <a:noFill/>
        </p:spPr>
      </p:pic>
    </p:spTree>
    <p:extLst>
      <p:ext uri="{BB962C8B-B14F-4D97-AF65-F5344CB8AC3E}">
        <p14:creationId xmlns:p14="http://schemas.microsoft.com/office/powerpoint/2010/main" val="34204016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70"/>
          <p:cNvGrpSpPr>
            <a:grpSpLocks/>
          </p:cNvGrpSpPr>
          <p:nvPr/>
        </p:nvGrpSpPr>
        <p:grpSpPr bwMode="auto">
          <a:xfrm rot="-219535">
            <a:off x="1981200" y="609600"/>
            <a:ext cx="5438775" cy="5353050"/>
            <a:chOff x="1488" y="324"/>
            <a:chExt cx="3426" cy="3372"/>
          </a:xfrm>
        </p:grpSpPr>
        <p:sp>
          <p:nvSpPr>
            <p:cNvPr id="150899" name="Oval 371"/>
            <p:cNvSpPr>
              <a:spLocks noChangeArrowheads="1"/>
            </p:cNvSpPr>
            <p:nvPr/>
          </p:nvSpPr>
          <p:spPr bwMode="auto">
            <a:xfrm>
              <a:off x="1842" y="165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900" name="Oval 372"/>
            <p:cNvSpPr>
              <a:spLocks noChangeArrowheads="1"/>
            </p:cNvSpPr>
            <p:nvPr/>
          </p:nvSpPr>
          <p:spPr bwMode="auto">
            <a:xfrm>
              <a:off x="2178" y="165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901" name="Oval 373"/>
            <p:cNvSpPr>
              <a:spLocks noChangeArrowheads="1"/>
            </p:cNvSpPr>
            <p:nvPr/>
          </p:nvSpPr>
          <p:spPr bwMode="auto">
            <a:xfrm>
              <a:off x="2508" y="165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902" name="Oval 374"/>
            <p:cNvSpPr>
              <a:spLocks noChangeArrowheads="1"/>
            </p:cNvSpPr>
            <p:nvPr/>
          </p:nvSpPr>
          <p:spPr bwMode="auto">
            <a:xfrm>
              <a:off x="1842" y="131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903" name="Oval 375"/>
            <p:cNvSpPr>
              <a:spLocks noChangeArrowheads="1"/>
            </p:cNvSpPr>
            <p:nvPr/>
          </p:nvSpPr>
          <p:spPr bwMode="auto">
            <a:xfrm>
              <a:off x="2178" y="131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904" name="Oval 376"/>
            <p:cNvSpPr>
              <a:spLocks noChangeArrowheads="1"/>
            </p:cNvSpPr>
            <p:nvPr/>
          </p:nvSpPr>
          <p:spPr bwMode="auto">
            <a:xfrm>
              <a:off x="2508" y="131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905" name="Oval 377"/>
            <p:cNvSpPr>
              <a:spLocks noChangeArrowheads="1"/>
            </p:cNvSpPr>
            <p:nvPr/>
          </p:nvSpPr>
          <p:spPr bwMode="auto">
            <a:xfrm>
              <a:off x="1848" y="98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906" name="Oval 378"/>
            <p:cNvSpPr>
              <a:spLocks noChangeArrowheads="1"/>
            </p:cNvSpPr>
            <p:nvPr/>
          </p:nvSpPr>
          <p:spPr bwMode="auto">
            <a:xfrm>
              <a:off x="2184" y="98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907" name="Oval 379"/>
            <p:cNvSpPr>
              <a:spLocks noChangeArrowheads="1"/>
            </p:cNvSpPr>
            <p:nvPr/>
          </p:nvSpPr>
          <p:spPr bwMode="auto">
            <a:xfrm>
              <a:off x="2514" y="98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908" name="Oval 380"/>
            <p:cNvSpPr>
              <a:spLocks noChangeArrowheads="1"/>
            </p:cNvSpPr>
            <p:nvPr/>
          </p:nvSpPr>
          <p:spPr bwMode="auto">
            <a:xfrm>
              <a:off x="2844" y="165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909" name="Oval 381"/>
            <p:cNvSpPr>
              <a:spLocks noChangeArrowheads="1"/>
            </p:cNvSpPr>
            <p:nvPr/>
          </p:nvSpPr>
          <p:spPr bwMode="auto">
            <a:xfrm>
              <a:off x="3174" y="165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910" name="Oval 382"/>
            <p:cNvSpPr>
              <a:spLocks noChangeArrowheads="1"/>
            </p:cNvSpPr>
            <p:nvPr/>
          </p:nvSpPr>
          <p:spPr bwMode="auto">
            <a:xfrm>
              <a:off x="2844" y="131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911" name="Oval 383"/>
            <p:cNvSpPr>
              <a:spLocks noChangeArrowheads="1"/>
            </p:cNvSpPr>
            <p:nvPr/>
          </p:nvSpPr>
          <p:spPr bwMode="auto">
            <a:xfrm>
              <a:off x="3174" y="131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912" name="Oval 384"/>
            <p:cNvSpPr>
              <a:spLocks noChangeArrowheads="1"/>
            </p:cNvSpPr>
            <p:nvPr/>
          </p:nvSpPr>
          <p:spPr bwMode="auto">
            <a:xfrm>
              <a:off x="2850" y="98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913" name="Oval 385"/>
            <p:cNvSpPr>
              <a:spLocks noChangeArrowheads="1"/>
            </p:cNvSpPr>
            <p:nvPr/>
          </p:nvSpPr>
          <p:spPr bwMode="auto">
            <a:xfrm>
              <a:off x="3180" y="98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914" name="Oval 386"/>
            <p:cNvSpPr>
              <a:spLocks noChangeArrowheads="1"/>
            </p:cNvSpPr>
            <p:nvPr/>
          </p:nvSpPr>
          <p:spPr bwMode="auto">
            <a:xfrm>
              <a:off x="1836" y="231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915" name="Oval 387"/>
            <p:cNvSpPr>
              <a:spLocks noChangeArrowheads="1"/>
            </p:cNvSpPr>
            <p:nvPr/>
          </p:nvSpPr>
          <p:spPr bwMode="auto">
            <a:xfrm>
              <a:off x="2172" y="231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916" name="Oval 388"/>
            <p:cNvSpPr>
              <a:spLocks noChangeArrowheads="1"/>
            </p:cNvSpPr>
            <p:nvPr/>
          </p:nvSpPr>
          <p:spPr bwMode="auto">
            <a:xfrm>
              <a:off x="2502" y="231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917" name="Oval 389"/>
            <p:cNvSpPr>
              <a:spLocks noChangeArrowheads="1"/>
            </p:cNvSpPr>
            <p:nvPr/>
          </p:nvSpPr>
          <p:spPr bwMode="auto">
            <a:xfrm>
              <a:off x="1836" y="198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918" name="Oval 390"/>
            <p:cNvSpPr>
              <a:spLocks noChangeArrowheads="1"/>
            </p:cNvSpPr>
            <p:nvPr/>
          </p:nvSpPr>
          <p:spPr bwMode="auto">
            <a:xfrm>
              <a:off x="2172" y="198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919" name="Oval 391"/>
            <p:cNvSpPr>
              <a:spLocks noChangeArrowheads="1"/>
            </p:cNvSpPr>
            <p:nvPr/>
          </p:nvSpPr>
          <p:spPr bwMode="auto">
            <a:xfrm>
              <a:off x="2502" y="198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920" name="Oval 392"/>
            <p:cNvSpPr>
              <a:spLocks noChangeArrowheads="1"/>
            </p:cNvSpPr>
            <p:nvPr/>
          </p:nvSpPr>
          <p:spPr bwMode="auto">
            <a:xfrm>
              <a:off x="2838" y="231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921" name="Oval 393"/>
            <p:cNvSpPr>
              <a:spLocks noChangeArrowheads="1"/>
            </p:cNvSpPr>
            <p:nvPr/>
          </p:nvSpPr>
          <p:spPr bwMode="auto">
            <a:xfrm>
              <a:off x="3168" y="231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922" name="Oval 394"/>
            <p:cNvSpPr>
              <a:spLocks noChangeArrowheads="1"/>
            </p:cNvSpPr>
            <p:nvPr/>
          </p:nvSpPr>
          <p:spPr bwMode="auto">
            <a:xfrm>
              <a:off x="2838" y="198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923" name="Oval 395"/>
            <p:cNvSpPr>
              <a:spLocks noChangeArrowheads="1"/>
            </p:cNvSpPr>
            <p:nvPr/>
          </p:nvSpPr>
          <p:spPr bwMode="auto">
            <a:xfrm>
              <a:off x="3168" y="198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924" name="Oval 396"/>
            <p:cNvSpPr>
              <a:spLocks noChangeArrowheads="1"/>
            </p:cNvSpPr>
            <p:nvPr/>
          </p:nvSpPr>
          <p:spPr bwMode="auto">
            <a:xfrm>
              <a:off x="3510" y="165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925" name="Oval 397"/>
            <p:cNvSpPr>
              <a:spLocks noChangeArrowheads="1"/>
            </p:cNvSpPr>
            <p:nvPr/>
          </p:nvSpPr>
          <p:spPr bwMode="auto">
            <a:xfrm>
              <a:off x="3840" y="165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926" name="Oval 398"/>
            <p:cNvSpPr>
              <a:spLocks noChangeArrowheads="1"/>
            </p:cNvSpPr>
            <p:nvPr/>
          </p:nvSpPr>
          <p:spPr bwMode="auto">
            <a:xfrm>
              <a:off x="3510" y="131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927" name="Oval 399"/>
            <p:cNvSpPr>
              <a:spLocks noChangeArrowheads="1"/>
            </p:cNvSpPr>
            <p:nvPr/>
          </p:nvSpPr>
          <p:spPr bwMode="auto">
            <a:xfrm>
              <a:off x="3840" y="131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928" name="Oval 400"/>
            <p:cNvSpPr>
              <a:spLocks noChangeArrowheads="1"/>
            </p:cNvSpPr>
            <p:nvPr/>
          </p:nvSpPr>
          <p:spPr bwMode="auto">
            <a:xfrm>
              <a:off x="3516" y="98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929" name="Oval 401"/>
            <p:cNvSpPr>
              <a:spLocks noChangeArrowheads="1"/>
            </p:cNvSpPr>
            <p:nvPr/>
          </p:nvSpPr>
          <p:spPr bwMode="auto">
            <a:xfrm>
              <a:off x="3846" y="98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930" name="Oval 402"/>
            <p:cNvSpPr>
              <a:spLocks noChangeArrowheads="1"/>
            </p:cNvSpPr>
            <p:nvPr/>
          </p:nvSpPr>
          <p:spPr bwMode="auto">
            <a:xfrm>
              <a:off x="4176" y="165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931" name="Oval 403"/>
            <p:cNvSpPr>
              <a:spLocks noChangeArrowheads="1"/>
            </p:cNvSpPr>
            <p:nvPr/>
          </p:nvSpPr>
          <p:spPr bwMode="auto">
            <a:xfrm>
              <a:off x="4506" y="165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932" name="Oval 404"/>
            <p:cNvSpPr>
              <a:spLocks noChangeArrowheads="1"/>
            </p:cNvSpPr>
            <p:nvPr/>
          </p:nvSpPr>
          <p:spPr bwMode="auto">
            <a:xfrm>
              <a:off x="4176" y="131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933" name="Oval 405"/>
            <p:cNvSpPr>
              <a:spLocks noChangeArrowheads="1"/>
            </p:cNvSpPr>
            <p:nvPr/>
          </p:nvSpPr>
          <p:spPr bwMode="auto">
            <a:xfrm>
              <a:off x="4506" y="131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934" name="Oval 406"/>
            <p:cNvSpPr>
              <a:spLocks noChangeArrowheads="1"/>
            </p:cNvSpPr>
            <p:nvPr/>
          </p:nvSpPr>
          <p:spPr bwMode="auto">
            <a:xfrm>
              <a:off x="4182" y="98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935" name="Oval 407"/>
            <p:cNvSpPr>
              <a:spLocks noChangeArrowheads="1"/>
            </p:cNvSpPr>
            <p:nvPr/>
          </p:nvSpPr>
          <p:spPr bwMode="auto">
            <a:xfrm>
              <a:off x="4512" y="98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936" name="Oval 408"/>
            <p:cNvSpPr>
              <a:spLocks noChangeArrowheads="1"/>
            </p:cNvSpPr>
            <p:nvPr/>
          </p:nvSpPr>
          <p:spPr bwMode="auto">
            <a:xfrm>
              <a:off x="3504" y="231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937" name="Oval 409"/>
            <p:cNvSpPr>
              <a:spLocks noChangeArrowheads="1"/>
            </p:cNvSpPr>
            <p:nvPr/>
          </p:nvSpPr>
          <p:spPr bwMode="auto">
            <a:xfrm>
              <a:off x="3834" y="231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938" name="Oval 410"/>
            <p:cNvSpPr>
              <a:spLocks noChangeArrowheads="1"/>
            </p:cNvSpPr>
            <p:nvPr/>
          </p:nvSpPr>
          <p:spPr bwMode="auto">
            <a:xfrm>
              <a:off x="3504" y="198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939" name="Oval 411"/>
            <p:cNvSpPr>
              <a:spLocks noChangeArrowheads="1"/>
            </p:cNvSpPr>
            <p:nvPr/>
          </p:nvSpPr>
          <p:spPr bwMode="auto">
            <a:xfrm>
              <a:off x="3834" y="198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940" name="Oval 412"/>
            <p:cNvSpPr>
              <a:spLocks noChangeArrowheads="1"/>
            </p:cNvSpPr>
            <p:nvPr/>
          </p:nvSpPr>
          <p:spPr bwMode="auto">
            <a:xfrm>
              <a:off x="4170" y="231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941" name="Oval 413"/>
            <p:cNvSpPr>
              <a:spLocks noChangeArrowheads="1"/>
            </p:cNvSpPr>
            <p:nvPr/>
          </p:nvSpPr>
          <p:spPr bwMode="auto">
            <a:xfrm>
              <a:off x="4500" y="231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942" name="Oval 414"/>
            <p:cNvSpPr>
              <a:spLocks noChangeArrowheads="1"/>
            </p:cNvSpPr>
            <p:nvPr/>
          </p:nvSpPr>
          <p:spPr bwMode="auto">
            <a:xfrm>
              <a:off x="4170" y="198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943" name="Oval 415"/>
            <p:cNvSpPr>
              <a:spLocks noChangeArrowheads="1"/>
            </p:cNvSpPr>
            <p:nvPr/>
          </p:nvSpPr>
          <p:spPr bwMode="auto">
            <a:xfrm>
              <a:off x="4500" y="198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944" name="Oval 416"/>
            <p:cNvSpPr>
              <a:spLocks noChangeArrowheads="1"/>
            </p:cNvSpPr>
            <p:nvPr/>
          </p:nvSpPr>
          <p:spPr bwMode="auto">
            <a:xfrm>
              <a:off x="1830" y="298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945" name="Oval 417"/>
            <p:cNvSpPr>
              <a:spLocks noChangeArrowheads="1"/>
            </p:cNvSpPr>
            <p:nvPr/>
          </p:nvSpPr>
          <p:spPr bwMode="auto">
            <a:xfrm>
              <a:off x="2166" y="298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946" name="Oval 418"/>
            <p:cNvSpPr>
              <a:spLocks noChangeArrowheads="1"/>
            </p:cNvSpPr>
            <p:nvPr/>
          </p:nvSpPr>
          <p:spPr bwMode="auto">
            <a:xfrm>
              <a:off x="2496" y="298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947" name="Oval 419"/>
            <p:cNvSpPr>
              <a:spLocks noChangeArrowheads="1"/>
            </p:cNvSpPr>
            <p:nvPr/>
          </p:nvSpPr>
          <p:spPr bwMode="auto">
            <a:xfrm>
              <a:off x="1830" y="264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948" name="Oval 420"/>
            <p:cNvSpPr>
              <a:spLocks noChangeArrowheads="1"/>
            </p:cNvSpPr>
            <p:nvPr/>
          </p:nvSpPr>
          <p:spPr bwMode="auto">
            <a:xfrm>
              <a:off x="2166" y="264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949" name="Oval 421"/>
            <p:cNvSpPr>
              <a:spLocks noChangeArrowheads="1"/>
            </p:cNvSpPr>
            <p:nvPr/>
          </p:nvSpPr>
          <p:spPr bwMode="auto">
            <a:xfrm>
              <a:off x="2496" y="264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950" name="Oval 422"/>
            <p:cNvSpPr>
              <a:spLocks noChangeArrowheads="1"/>
            </p:cNvSpPr>
            <p:nvPr/>
          </p:nvSpPr>
          <p:spPr bwMode="auto">
            <a:xfrm>
              <a:off x="2832" y="298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951" name="Oval 423"/>
            <p:cNvSpPr>
              <a:spLocks noChangeArrowheads="1"/>
            </p:cNvSpPr>
            <p:nvPr/>
          </p:nvSpPr>
          <p:spPr bwMode="auto">
            <a:xfrm>
              <a:off x="3162" y="298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952" name="Oval 424"/>
            <p:cNvSpPr>
              <a:spLocks noChangeArrowheads="1"/>
            </p:cNvSpPr>
            <p:nvPr/>
          </p:nvSpPr>
          <p:spPr bwMode="auto">
            <a:xfrm>
              <a:off x="2832" y="264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953" name="Oval 425"/>
            <p:cNvSpPr>
              <a:spLocks noChangeArrowheads="1"/>
            </p:cNvSpPr>
            <p:nvPr/>
          </p:nvSpPr>
          <p:spPr bwMode="auto">
            <a:xfrm>
              <a:off x="3162" y="264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954" name="Oval 426"/>
            <p:cNvSpPr>
              <a:spLocks noChangeArrowheads="1"/>
            </p:cNvSpPr>
            <p:nvPr/>
          </p:nvSpPr>
          <p:spPr bwMode="auto">
            <a:xfrm>
              <a:off x="1824" y="3648"/>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955" name="Oval 427"/>
            <p:cNvSpPr>
              <a:spLocks noChangeArrowheads="1"/>
            </p:cNvSpPr>
            <p:nvPr/>
          </p:nvSpPr>
          <p:spPr bwMode="auto">
            <a:xfrm>
              <a:off x="2160" y="3648"/>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956" name="Oval 428"/>
            <p:cNvSpPr>
              <a:spLocks noChangeArrowheads="1"/>
            </p:cNvSpPr>
            <p:nvPr/>
          </p:nvSpPr>
          <p:spPr bwMode="auto">
            <a:xfrm>
              <a:off x="2490" y="3648"/>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957" name="Oval 429"/>
            <p:cNvSpPr>
              <a:spLocks noChangeArrowheads="1"/>
            </p:cNvSpPr>
            <p:nvPr/>
          </p:nvSpPr>
          <p:spPr bwMode="auto">
            <a:xfrm>
              <a:off x="1824" y="331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958" name="Oval 430"/>
            <p:cNvSpPr>
              <a:spLocks noChangeArrowheads="1"/>
            </p:cNvSpPr>
            <p:nvPr/>
          </p:nvSpPr>
          <p:spPr bwMode="auto">
            <a:xfrm>
              <a:off x="2160" y="331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959" name="Oval 431"/>
            <p:cNvSpPr>
              <a:spLocks noChangeArrowheads="1"/>
            </p:cNvSpPr>
            <p:nvPr/>
          </p:nvSpPr>
          <p:spPr bwMode="auto">
            <a:xfrm>
              <a:off x="2490" y="331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960" name="Oval 432"/>
            <p:cNvSpPr>
              <a:spLocks noChangeArrowheads="1"/>
            </p:cNvSpPr>
            <p:nvPr/>
          </p:nvSpPr>
          <p:spPr bwMode="auto">
            <a:xfrm>
              <a:off x="2826" y="3648"/>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961" name="Oval 433"/>
            <p:cNvSpPr>
              <a:spLocks noChangeArrowheads="1"/>
            </p:cNvSpPr>
            <p:nvPr/>
          </p:nvSpPr>
          <p:spPr bwMode="auto">
            <a:xfrm>
              <a:off x="3156" y="3648"/>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962" name="Oval 434"/>
            <p:cNvSpPr>
              <a:spLocks noChangeArrowheads="1"/>
            </p:cNvSpPr>
            <p:nvPr/>
          </p:nvSpPr>
          <p:spPr bwMode="auto">
            <a:xfrm>
              <a:off x="2826" y="331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963" name="Oval 435"/>
            <p:cNvSpPr>
              <a:spLocks noChangeArrowheads="1"/>
            </p:cNvSpPr>
            <p:nvPr/>
          </p:nvSpPr>
          <p:spPr bwMode="auto">
            <a:xfrm>
              <a:off x="3156" y="331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964" name="Oval 436"/>
            <p:cNvSpPr>
              <a:spLocks noChangeArrowheads="1"/>
            </p:cNvSpPr>
            <p:nvPr/>
          </p:nvSpPr>
          <p:spPr bwMode="auto">
            <a:xfrm>
              <a:off x="3498" y="298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965" name="Oval 437"/>
            <p:cNvSpPr>
              <a:spLocks noChangeArrowheads="1"/>
            </p:cNvSpPr>
            <p:nvPr/>
          </p:nvSpPr>
          <p:spPr bwMode="auto">
            <a:xfrm>
              <a:off x="3828" y="298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966" name="Oval 438"/>
            <p:cNvSpPr>
              <a:spLocks noChangeArrowheads="1"/>
            </p:cNvSpPr>
            <p:nvPr/>
          </p:nvSpPr>
          <p:spPr bwMode="auto">
            <a:xfrm>
              <a:off x="3498" y="264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967" name="Oval 439"/>
            <p:cNvSpPr>
              <a:spLocks noChangeArrowheads="1"/>
            </p:cNvSpPr>
            <p:nvPr/>
          </p:nvSpPr>
          <p:spPr bwMode="auto">
            <a:xfrm>
              <a:off x="3828" y="264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968" name="Oval 440"/>
            <p:cNvSpPr>
              <a:spLocks noChangeArrowheads="1"/>
            </p:cNvSpPr>
            <p:nvPr/>
          </p:nvSpPr>
          <p:spPr bwMode="auto">
            <a:xfrm>
              <a:off x="4164" y="298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969" name="Oval 441"/>
            <p:cNvSpPr>
              <a:spLocks noChangeArrowheads="1"/>
            </p:cNvSpPr>
            <p:nvPr/>
          </p:nvSpPr>
          <p:spPr bwMode="auto">
            <a:xfrm>
              <a:off x="4494" y="298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970" name="Oval 442"/>
            <p:cNvSpPr>
              <a:spLocks noChangeArrowheads="1"/>
            </p:cNvSpPr>
            <p:nvPr/>
          </p:nvSpPr>
          <p:spPr bwMode="auto">
            <a:xfrm>
              <a:off x="4164" y="264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971" name="Oval 443"/>
            <p:cNvSpPr>
              <a:spLocks noChangeArrowheads="1"/>
            </p:cNvSpPr>
            <p:nvPr/>
          </p:nvSpPr>
          <p:spPr bwMode="auto">
            <a:xfrm>
              <a:off x="4494" y="264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972" name="Oval 444"/>
            <p:cNvSpPr>
              <a:spLocks noChangeArrowheads="1"/>
            </p:cNvSpPr>
            <p:nvPr/>
          </p:nvSpPr>
          <p:spPr bwMode="auto">
            <a:xfrm>
              <a:off x="3492" y="3648"/>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973" name="Oval 445"/>
            <p:cNvSpPr>
              <a:spLocks noChangeArrowheads="1"/>
            </p:cNvSpPr>
            <p:nvPr/>
          </p:nvSpPr>
          <p:spPr bwMode="auto">
            <a:xfrm>
              <a:off x="3822" y="3648"/>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974" name="Oval 446"/>
            <p:cNvSpPr>
              <a:spLocks noChangeArrowheads="1"/>
            </p:cNvSpPr>
            <p:nvPr/>
          </p:nvSpPr>
          <p:spPr bwMode="auto">
            <a:xfrm>
              <a:off x="3492" y="331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975" name="Oval 447"/>
            <p:cNvSpPr>
              <a:spLocks noChangeArrowheads="1"/>
            </p:cNvSpPr>
            <p:nvPr/>
          </p:nvSpPr>
          <p:spPr bwMode="auto">
            <a:xfrm>
              <a:off x="3822" y="331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976" name="Oval 448"/>
            <p:cNvSpPr>
              <a:spLocks noChangeArrowheads="1"/>
            </p:cNvSpPr>
            <p:nvPr/>
          </p:nvSpPr>
          <p:spPr bwMode="auto">
            <a:xfrm>
              <a:off x="4158" y="3648"/>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977" name="Oval 449"/>
            <p:cNvSpPr>
              <a:spLocks noChangeArrowheads="1"/>
            </p:cNvSpPr>
            <p:nvPr/>
          </p:nvSpPr>
          <p:spPr bwMode="auto">
            <a:xfrm>
              <a:off x="4488" y="3648"/>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978" name="Oval 450"/>
            <p:cNvSpPr>
              <a:spLocks noChangeArrowheads="1"/>
            </p:cNvSpPr>
            <p:nvPr/>
          </p:nvSpPr>
          <p:spPr bwMode="auto">
            <a:xfrm>
              <a:off x="4158" y="331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979" name="Oval 451"/>
            <p:cNvSpPr>
              <a:spLocks noChangeArrowheads="1"/>
            </p:cNvSpPr>
            <p:nvPr/>
          </p:nvSpPr>
          <p:spPr bwMode="auto">
            <a:xfrm>
              <a:off x="4488" y="331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980" name="Oval 452"/>
            <p:cNvSpPr>
              <a:spLocks noChangeArrowheads="1"/>
            </p:cNvSpPr>
            <p:nvPr/>
          </p:nvSpPr>
          <p:spPr bwMode="auto">
            <a:xfrm>
              <a:off x="1506" y="165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981" name="Oval 453"/>
            <p:cNvSpPr>
              <a:spLocks noChangeArrowheads="1"/>
            </p:cNvSpPr>
            <p:nvPr/>
          </p:nvSpPr>
          <p:spPr bwMode="auto">
            <a:xfrm>
              <a:off x="1506" y="131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982" name="Oval 454"/>
            <p:cNvSpPr>
              <a:spLocks noChangeArrowheads="1"/>
            </p:cNvSpPr>
            <p:nvPr/>
          </p:nvSpPr>
          <p:spPr bwMode="auto">
            <a:xfrm>
              <a:off x="1512" y="98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983" name="Oval 455"/>
            <p:cNvSpPr>
              <a:spLocks noChangeArrowheads="1"/>
            </p:cNvSpPr>
            <p:nvPr/>
          </p:nvSpPr>
          <p:spPr bwMode="auto">
            <a:xfrm>
              <a:off x="1500" y="231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984" name="Oval 456"/>
            <p:cNvSpPr>
              <a:spLocks noChangeArrowheads="1"/>
            </p:cNvSpPr>
            <p:nvPr/>
          </p:nvSpPr>
          <p:spPr bwMode="auto">
            <a:xfrm>
              <a:off x="1500" y="198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985" name="Oval 457"/>
            <p:cNvSpPr>
              <a:spLocks noChangeArrowheads="1"/>
            </p:cNvSpPr>
            <p:nvPr/>
          </p:nvSpPr>
          <p:spPr bwMode="auto">
            <a:xfrm>
              <a:off x="1494" y="298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986" name="Oval 458"/>
            <p:cNvSpPr>
              <a:spLocks noChangeArrowheads="1"/>
            </p:cNvSpPr>
            <p:nvPr/>
          </p:nvSpPr>
          <p:spPr bwMode="auto">
            <a:xfrm>
              <a:off x="1494" y="264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987" name="Oval 459"/>
            <p:cNvSpPr>
              <a:spLocks noChangeArrowheads="1"/>
            </p:cNvSpPr>
            <p:nvPr/>
          </p:nvSpPr>
          <p:spPr bwMode="auto">
            <a:xfrm>
              <a:off x="1488" y="3648"/>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988" name="Oval 460"/>
            <p:cNvSpPr>
              <a:spLocks noChangeArrowheads="1"/>
            </p:cNvSpPr>
            <p:nvPr/>
          </p:nvSpPr>
          <p:spPr bwMode="auto">
            <a:xfrm>
              <a:off x="1488" y="331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989" name="Oval 461"/>
            <p:cNvSpPr>
              <a:spLocks noChangeArrowheads="1"/>
            </p:cNvSpPr>
            <p:nvPr/>
          </p:nvSpPr>
          <p:spPr bwMode="auto">
            <a:xfrm>
              <a:off x="4842" y="165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990" name="Oval 462"/>
            <p:cNvSpPr>
              <a:spLocks noChangeArrowheads="1"/>
            </p:cNvSpPr>
            <p:nvPr/>
          </p:nvSpPr>
          <p:spPr bwMode="auto">
            <a:xfrm>
              <a:off x="4842" y="131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991" name="Oval 463"/>
            <p:cNvSpPr>
              <a:spLocks noChangeArrowheads="1"/>
            </p:cNvSpPr>
            <p:nvPr/>
          </p:nvSpPr>
          <p:spPr bwMode="auto">
            <a:xfrm>
              <a:off x="4848" y="98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992" name="Oval 464"/>
            <p:cNvSpPr>
              <a:spLocks noChangeArrowheads="1"/>
            </p:cNvSpPr>
            <p:nvPr/>
          </p:nvSpPr>
          <p:spPr bwMode="auto">
            <a:xfrm>
              <a:off x="4836" y="231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993" name="Oval 465"/>
            <p:cNvSpPr>
              <a:spLocks noChangeArrowheads="1"/>
            </p:cNvSpPr>
            <p:nvPr/>
          </p:nvSpPr>
          <p:spPr bwMode="auto">
            <a:xfrm>
              <a:off x="4836" y="198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994" name="Oval 466"/>
            <p:cNvSpPr>
              <a:spLocks noChangeArrowheads="1"/>
            </p:cNvSpPr>
            <p:nvPr/>
          </p:nvSpPr>
          <p:spPr bwMode="auto">
            <a:xfrm>
              <a:off x="4830" y="298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995" name="Oval 467"/>
            <p:cNvSpPr>
              <a:spLocks noChangeArrowheads="1"/>
            </p:cNvSpPr>
            <p:nvPr/>
          </p:nvSpPr>
          <p:spPr bwMode="auto">
            <a:xfrm>
              <a:off x="4830" y="264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996" name="Oval 468"/>
            <p:cNvSpPr>
              <a:spLocks noChangeArrowheads="1"/>
            </p:cNvSpPr>
            <p:nvPr/>
          </p:nvSpPr>
          <p:spPr bwMode="auto">
            <a:xfrm>
              <a:off x="4824" y="3648"/>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997" name="Oval 469"/>
            <p:cNvSpPr>
              <a:spLocks noChangeArrowheads="1"/>
            </p:cNvSpPr>
            <p:nvPr/>
          </p:nvSpPr>
          <p:spPr bwMode="auto">
            <a:xfrm>
              <a:off x="4824" y="331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998" name="Oval 470"/>
            <p:cNvSpPr>
              <a:spLocks noChangeArrowheads="1"/>
            </p:cNvSpPr>
            <p:nvPr/>
          </p:nvSpPr>
          <p:spPr bwMode="auto">
            <a:xfrm>
              <a:off x="1854" y="65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999" name="Oval 471"/>
            <p:cNvSpPr>
              <a:spLocks noChangeArrowheads="1"/>
            </p:cNvSpPr>
            <p:nvPr/>
          </p:nvSpPr>
          <p:spPr bwMode="auto">
            <a:xfrm>
              <a:off x="2190" y="65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1000" name="Oval 472"/>
            <p:cNvSpPr>
              <a:spLocks noChangeArrowheads="1"/>
            </p:cNvSpPr>
            <p:nvPr/>
          </p:nvSpPr>
          <p:spPr bwMode="auto">
            <a:xfrm>
              <a:off x="2520" y="65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1001" name="Oval 473"/>
            <p:cNvSpPr>
              <a:spLocks noChangeArrowheads="1"/>
            </p:cNvSpPr>
            <p:nvPr/>
          </p:nvSpPr>
          <p:spPr bwMode="auto">
            <a:xfrm>
              <a:off x="2856" y="65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1002" name="Oval 474"/>
            <p:cNvSpPr>
              <a:spLocks noChangeArrowheads="1"/>
            </p:cNvSpPr>
            <p:nvPr/>
          </p:nvSpPr>
          <p:spPr bwMode="auto">
            <a:xfrm>
              <a:off x="3186" y="65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1003" name="Oval 475"/>
            <p:cNvSpPr>
              <a:spLocks noChangeArrowheads="1"/>
            </p:cNvSpPr>
            <p:nvPr/>
          </p:nvSpPr>
          <p:spPr bwMode="auto">
            <a:xfrm>
              <a:off x="3522" y="65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1004" name="Oval 476"/>
            <p:cNvSpPr>
              <a:spLocks noChangeArrowheads="1"/>
            </p:cNvSpPr>
            <p:nvPr/>
          </p:nvSpPr>
          <p:spPr bwMode="auto">
            <a:xfrm>
              <a:off x="3852" y="65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1005" name="Oval 477"/>
            <p:cNvSpPr>
              <a:spLocks noChangeArrowheads="1"/>
            </p:cNvSpPr>
            <p:nvPr/>
          </p:nvSpPr>
          <p:spPr bwMode="auto">
            <a:xfrm>
              <a:off x="4188" y="65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1006" name="Oval 478"/>
            <p:cNvSpPr>
              <a:spLocks noChangeArrowheads="1"/>
            </p:cNvSpPr>
            <p:nvPr/>
          </p:nvSpPr>
          <p:spPr bwMode="auto">
            <a:xfrm>
              <a:off x="4518" y="65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1007" name="Oval 479"/>
            <p:cNvSpPr>
              <a:spLocks noChangeArrowheads="1"/>
            </p:cNvSpPr>
            <p:nvPr/>
          </p:nvSpPr>
          <p:spPr bwMode="auto">
            <a:xfrm>
              <a:off x="1518" y="65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1008" name="Oval 480"/>
            <p:cNvSpPr>
              <a:spLocks noChangeArrowheads="1"/>
            </p:cNvSpPr>
            <p:nvPr/>
          </p:nvSpPr>
          <p:spPr bwMode="auto">
            <a:xfrm>
              <a:off x="4854" y="65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1009" name="Oval 481"/>
            <p:cNvSpPr>
              <a:spLocks noChangeArrowheads="1"/>
            </p:cNvSpPr>
            <p:nvPr/>
          </p:nvSpPr>
          <p:spPr bwMode="auto">
            <a:xfrm>
              <a:off x="1866" y="32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1010" name="Oval 482"/>
            <p:cNvSpPr>
              <a:spLocks noChangeArrowheads="1"/>
            </p:cNvSpPr>
            <p:nvPr/>
          </p:nvSpPr>
          <p:spPr bwMode="auto">
            <a:xfrm>
              <a:off x="2202" y="32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1011" name="Oval 483"/>
            <p:cNvSpPr>
              <a:spLocks noChangeArrowheads="1"/>
            </p:cNvSpPr>
            <p:nvPr/>
          </p:nvSpPr>
          <p:spPr bwMode="auto">
            <a:xfrm>
              <a:off x="2532" y="32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1012" name="Oval 484"/>
            <p:cNvSpPr>
              <a:spLocks noChangeArrowheads="1"/>
            </p:cNvSpPr>
            <p:nvPr/>
          </p:nvSpPr>
          <p:spPr bwMode="auto">
            <a:xfrm>
              <a:off x="2868" y="32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1013" name="Oval 485"/>
            <p:cNvSpPr>
              <a:spLocks noChangeArrowheads="1"/>
            </p:cNvSpPr>
            <p:nvPr/>
          </p:nvSpPr>
          <p:spPr bwMode="auto">
            <a:xfrm>
              <a:off x="3198" y="32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1014" name="Oval 486"/>
            <p:cNvSpPr>
              <a:spLocks noChangeArrowheads="1"/>
            </p:cNvSpPr>
            <p:nvPr/>
          </p:nvSpPr>
          <p:spPr bwMode="auto">
            <a:xfrm>
              <a:off x="3534" y="32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1015" name="Oval 487"/>
            <p:cNvSpPr>
              <a:spLocks noChangeArrowheads="1"/>
            </p:cNvSpPr>
            <p:nvPr/>
          </p:nvSpPr>
          <p:spPr bwMode="auto">
            <a:xfrm>
              <a:off x="3864" y="32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1016" name="Oval 488"/>
            <p:cNvSpPr>
              <a:spLocks noChangeArrowheads="1"/>
            </p:cNvSpPr>
            <p:nvPr/>
          </p:nvSpPr>
          <p:spPr bwMode="auto">
            <a:xfrm>
              <a:off x="4200" y="32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1017" name="Oval 489"/>
            <p:cNvSpPr>
              <a:spLocks noChangeArrowheads="1"/>
            </p:cNvSpPr>
            <p:nvPr/>
          </p:nvSpPr>
          <p:spPr bwMode="auto">
            <a:xfrm>
              <a:off x="4530" y="32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1018" name="Oval 490"/>
            <p:cNvSpPr>
              <a:spLocks noChangeArrowheads="1"/>
            </p:cNvSpPr>
            <p:nvPr/>
          </p:nvSpPr>
          <p:spPr bwMode="auto">
            <a:xfrm>
              <a:off x="1530" y="32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1019" name="Oval 491"/>
            <p:cNvSpPr>
              <a:spLocks noChangeArrowheads="1"/>
            </p:cNvSpPr>
            <p:nvPr/>
          </p:nvSpPr>
          <p:spPr bwMode="auto">
            <a:xfrm>
              <a:off x="4866" y="32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grpSp>
      <p:sp>
        <p:nvSpPr>
          <p:cNvPr id="151020" name="Oval 492"/>
          <p:cNvSpPr>
            <a:spLocks noChangeArrowheads="1"/>
          </p:cNvSpPr>
          <p:nvPr/>
        </p:nvSpPr>
        <p:spPr bwMode="auto">
          <a:xfrm>
            <a:off x="2081213" y="1973263"/>
            <a:ext cx="2590800" cy="2590800"/>
          </a:xfrm>
          <a:prstGeom prst="ellipse">
            <a:avLst/>
          </a:prstGeom>
          <a:noFill/>
          <a:ln w="28575">
            <a:solidFill>
              <a:srgbClr val="FFCC00"/>
            </a:solidFill>
            <a:round/>
            <a:headEnd/>
            <a:tailEnd type="none" w="sm" len="sm"/>
          </a:ln>
          <a:effectLst/>
        </p:spPr>
        <p:txBody>
          <a:bodyPr wrap="none" anchor="ctr"/>
          <a:lstStyle/>
          <a:p>
            <a:endParaRPr lang="en-US"/>
          </a:p>
        </p:txBody>
      </p:sp>
      <p:sp>
        <p:nvSpPr>
          <p:cNvPr id="150892" name="AutoShape 364"/>
          <p:cNvSpPr>
            <a:spLocks noChangeArrowheads="1"/>
          </p:cNvSpPr>
          <p:nvPr/>
        </p:nvSpPr>
        <p:spPr bwMode="auto">
          <a:xfrm rot="-5993743">
            <a:off x="6210300" y="2781300"/>
            <a:ext cx="304800" cy="533400"/>
          </a:xfrm>
          <a:prstGeom prst="can">
            <a:avLst>
              <a:gd name="adj" fmla="val 43750"/>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876" name="Line 348"/>
          <p:cNvSpPr>
            <a:spLocks noChangeShapeType="1"/>
          </p:cNvSpPr>
          <p:nvPr/>
        </p:nvSpPr>
        <p:spPr bwMode="auto">
          <a:xfrm>
            <a:off x="3352800" y="3276600"/>
            <a:ext cx="3352800" cy="0"/>
          </a:xfrm>
          <a:prstGeom prst="line">
            <a:avLst/>
          </a:prstGeom>
          <a:noFill/>
          <a:ln w="12700" cap="rnd">
            <a:solidFill>
              <a:schemeClr val="bg1"/>
            </a:solidFill>
            <a:prstDash val="sysDot"/>
            <a:round/>
            <a:headEnd/>
            <a:tailEnd/>
          </a:ln>
          <a:effectLst/>
        </p:spPr>
        <p:txBody>
          <a:bodyPr/>
          <a:lstStyle/>
          <a:p>
            <a:endParaRPr lang="en-US"/>
          </a:p>
        </p:txBody>
      </p:sp>
      <p:sp>
        <p:nvSpPr>
          <p:cNvPr id="150569" name="Oval 41"/>
          <p:cNvSpPr>
            <a:spLocks noChangeArrowheads="1"/>
          </p:cNvSpPr>
          <p:nvPr/>
        </p:nvSpPr>
        <p:spPr bwMode="auto">
          <a:xfrm rot="-233258">
            <a:off x="4646613" y="3238500"/>
            <a:ext cx="76200" cy="76200"/>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595" name="Oval 67"/>
          <p:cNvSpPr>
            <a:spLocks noChangeArrowheads="1"/>
          </p:cNvSpPr>
          <p:nvPr/>
        </p:nvSpPr>
        <p:spPr bwMode="auto">
          <a:xfrm rot="-233258">
            <a:off x="5702300" y="3167063"/>
            <a:ext cx="76200" cy="76200"/>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711" name="Oval 183"/>
          <p:cNvSpPr>
            <a:spLocks noChangeArrowheads="1"/>
          </p:cNvSpPr>
          <p:nvPr/>
        </p:nvSpPr>
        <p:spPr bwMode="auto">
          <a:xfrm rot="-233258">
            <a:off x="2406650" y="755650"/>
            <a:ext cx="76200" cy="76200"/>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712" name="Oval 184"/>
          <p:cNvSpPr>
            <a:spLocks noChangeArrowheads="1"/>
          </p:cNvSpPr>
          <p:nvPr/>
        </p:nvSpPr>
        <p:spPr bwMode="auto">
          <a:xfrm rot="-233258">
            <a:off x="2938463" y="719138"/>
            <a:ext cx="76200" cy="76200"/>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713" name="Oval 185"/>
          <p:cNvSpPr>
            <a:spLocks noChangeArrowheads="1"/>
          </p:cNvSpPr>
          <p:nvPr/>
        </p:nvSpPr>
        <p:spPr bwMode="auto">
          <a:xfrm rot="-233258">
            <a:off x="3460750" y="684213"/>
            <a:ext cx="76200" cy="76200"/>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716" name="Oval 188"/>
          <p:cNvSpPr>
            <a:spLocks noChangeArrowheads="1"/>
          </p:cNvSpPr>
          <p:nvPr/>
        </p:nvSpPr>
        <p:spPr bwMode="auto">
          <a:xfrm rot="-233258">
            <a:off x="3994150" y="647700"/>
            <a:ext cx="76200" cy="76200"/>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717" name="Oval 189"/>
          <p:cNvSpPr>
            <a:spLocks noChangeArrowheads="1"/>
          </p:cNvSpPr>
          <p:nvPr/>
        </p:nvSpPr>
        <p:spPr bwMode="auto">
          <a:xfrm rot="-233258">
            <a:off x="4516438" y="612775"/>
            <a:ext cx="76200" cy="76200"/>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720" name="Oval 192"/>
          <p:cNvSpPr>
            <a:spLocks noChangeArrowheads="1"/>
          </p:cNvSpPr>
          <p:nvPr/>
        </p:nvSpPr>
        <p:spPr bwMode="auto">
          <a:xfrm rot="-233258">
            <a:off x="5048250" y="576263"/>
            <a:ext cx="76200" cy="76200"/>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721" name="Oval 193"/>
          <p:cNvSpPr>
            <a:spLocks noChangeArrowheads="1"/>
          </p:cNvSpPr>
          <p:nvPr/>
        </p:nvSpPr>
        <p:spPr bwMode="auto">
          <a:xfrm rot="-233258">
            <a:off x="5570538" y="541338"/>
            <a:ext cx="76200" cy="76200"/>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724" name="Oval 196"/>
          <p:cNvSpPr>
            <a:spLocks noChangeArrowheads="1"/>
          </p:cNvSpPr>
          <p:nvPr/>
        </p:nvSpPr>
        <p:spPr bwMode="auto">
          <a:xfrm rot="-233258">
            <a:off x="6102350" y="504825"/>
            <a:ext cx="76200" cy="76200"/>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725" name="Oval 197"/>
          <p:cNvSpPr>
            <a:spLocks noChangeArrowheads="1"/>
          </p:cNvSpPr>
          <p:nvPr/>
        </p:nvSpPr>
        <p:spPr bwMode="auto">
          <a:xfrm rot="-233258">
            <a:off x="6626225" y="469900"/>
            <a:ext cx="76200" cy="76200"/>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727" name="Oval 199"/>
          <p:cNvSpPr>
            <a:spLocks noChangeArrowheads="1"/>
          </p:cNvSpPr>
          <p:nvPr/>
        </p:nvSpPr>
        <p:spPr bwMode="auto">
          <a:xfrm rot="-233258">
            <a:off x="1874838" y="792163"/>
            <a:ext cx="76200" cy="76200"/>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729" name="Oval 201"/>
          <p:cNvSpPr>
            <a:spLocks noChangeArrowheads="1"/>
          </p:cNvSpPr>
          <p:nvPr/>
        </p:nvSpPr>
        <p:spPr bwMode="auto">
          <a:xfrm rot="-233258">
            <a:off x="7158038" y="433388"/>
            <a:ext cx="76200" cy="76200"/>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50734" name="Line 206"/>
          <p:cNvSpPr>
            <a:spLocks noChangeShapeType="1"/>
          </p:cNvSpPr>
          <p:nvPr/>
        </p:nvSpPr>
        <p:spPr bwMode="auto">
          <a:xfrm>
            <a:off x="3411538" y="3276600"/>
            <a:ext cx="1295400" cy="0"/>
          </a:xfrm>
          <a:prstGeom prst="line">
            <a:avLst/>
          </a:prstGeom>
          <a:noFill/>
          <a:ln w="38100">
            <a:solidFill>
              <a:srgbClr val="FF0000"/>
            </a:solidFill>
            <a:round/>
            <a:headEnd/>
            <a:tailEnd type="triangle" w="med" len="med"/>
          </a:ln>
          <a:effectLst/>
        </p:spPr>
        <p:txBody>
          <a:bodyPr/>
          <a:lstStyle/>
          <a:p>
            <a:endParaRPr lang="en-US"/>
          </a:p>
        </p:txBody>
      </p:sp>
      <p:sp>
        <p:nvSpPr>
          <p:cNvPr id="150867" name="Oval 339"/>
          <p:cNvSpPr>
            <a:spLocks noChangeArrowheads="1"/>
          </p:cNvSpPr>
          <p:nvPr/>
        </p:nvSpPr>
        <p:spPr bwMode="auto">
          <a:xfrm>
            <a:off x="4610100" y="3200400"/>
            <a:ext cx="152400" cy="152400"/>
          </a:xfrm>
          <a:prstGeom prst="ellipse">
            <a:avLst/>
          </a:prstGeom>
          <a:solidFill>
            <a:srgbClr val="FFCC00"/>
          </a:solidFill>
          <a:ln w="12700">
            <a:solidFill>
              <a:srgbClr val="333333"/>
            </a:solidFill>
            <a:round/>
            <a:headEnd/>
            <a:tailEnd type="none" w="sm" len="sm"/>
          </a:ln>
          <a:effectLst/>
        </p:spPr>
        <p:txBody>
          <a:bodyPr wrap="none" anchor="ctr"/>
          <a:lstStyle/>
          <a:p>
            <a:endParaRPr lang="en-US"/>
          </a:p>
        </p:txBody>
      </p:sp>
      <p:sp>
        <p:nvSpPr>
          <p:cNvPr id="150735" name="Line 207"/>
          <p:cNvSpPr>
            <a:spLocks noChangeShapeType="1"/>
          </p:cNvSpPr>
          <p:nvPr/>
        </p:nvSpPr>
        <p:spPr bwMode="auto">
          <a:xfrm>
            <a:off x="3390900" y="3276600"/>
            <a:ext cx="1295400" cy="0"/>
          </a:xfrm>
          <a:prstGeom prst="line">
            <a:avLst/>
          </a:prstGeom>
          <a:noFill/>
          <a:ln w="38100">
            <a:solidFill>
              <a:srgbClr val="FF0000"/>
            </a:solidFill>
            <a:round/>
            <a:headEnd/>
            <a:tailEnd type="triangle" w="med" len="med"/>
          </a:ln>
          <a:effectLst/>
        </p:spPr>
        <p:txBody>
          <a:bodyPr/>
          <a:lstStyle/>
          <a:p>
            <a:endParaRPr lang="en-US"/>
          </a:p>
        </p:txBody>
      </p:sp>
      <p:sp>
        <p:nvSpPr>
          <p:cNvPr id="150870" name="Text Box 342"/>
          <p:cNvSpPr txBox="1">
            <a:spLocks noChangeArrowheads="1"/>
          </p:cNvSpPr>
          <p:nvPr/>
        </p:nvSpPr>
        <p:spPr bwMode="auto">
          <a:xfrm>
            <a:off x="1752600" y="146050"/>
            <a:ext cx="5715000" cy="836613"/>
          </a:xfrm>
          <a:prstGeom prst="rect">
            <a:avLst/>
          </a:prstGeom>
          <a:gradFill rotWithShape="1">
            <a:gsLst>
              <a:gs pos="0">
                <a:srgbClr val="0033CC"/>
              </a:gs>
              <a:gs pos="100000">
                <a:srgbClr val="0033CC">
                  <a:gamma/>
                  <a:shade val="76863"/>
                  <a:invGamma/>
                </a:srgbClr>
              </a:gs>
            </a:gsLst>
            <a:lin ang="0" scaled="1"/>
          </a:gradFill>
          <a:ln w="12700">
            <a:solidFill>
              <a:schemeClr val="tx1"/>
            </a:solidFill>
            <a:miter lim="800000"/>
            <a:headEnd/>
            <a:tailEnd/>
          </a:ln>
          <a:effectLst/>
        </p:spPr>
        <p:txBody>
          <a:bodyPr anchor="ctr">
            <a:spAutoFit/>
          </a:bodyPr>
          <a:lstStyle/>
          <a:p>
            <a:pPr marL="114300" indent="-114300"/>
            <a:r>
              <a:rPr lang="en-US" sz="2800" i="1"/>
              <a:t>1. Longitudinal  or  </a:t>
            </a:r>
            <a:r>
              <a:rPr lang="el-GR" sz="2800" i="1">
                <a:cs typeface="Arial" charset="0"/>
              </a:rPr>
              <a:t>θ</a:t>
            </a:r>
            <a:r>
              <a:rPr lang="en-US" sz="2800" i="1"/>
              <a:t>-2</a:t>
            </a:r>
            <a:r>
              <a:rPr lang="el-GR" sz="2800" i="1">
                <a:cs typeface="Arial" charset="0"/>
              </a:rPr>
              <a:t>θ</a:t>
            </a:r>
            <a:r>
              <a:rPr lang="en-US" sz="2800" i="1"/>
              <a:t> scan</a:t>
            </a:r>
          </a:p>
          <a:p>
            <a:pPr marL="114300" indent="-114300"/>
            <a:r>
              <a:rPr lang="en-US" sz="2000" i="1"/>
              <a:t>Sample moves on </a:t>
            </a:r>
            <a:r>
              <a:rPr lang="el-GR" sz="2000" i="1"/>
              <a:t>θ</a:t>
            </a:r>
            <a:r>
              <a:rPr lang="en-US" sz="2000" i="1"/>
              <a:t>, Detector follows on 2</a:t>
            </a:r>
            <a:r>
              <a:rPr lang="el-GR" sz="2000" i="1"/>
              <a:t>θ</a:t>
            </a:r>
            <a:endParaRPr lang="en-US" sz="2000" i="1"/>
          </a:p>
        </p:txBody>
      </p:sp>
      <p:sp>
        <p:nvSpPr>
          <p:cNvPr id="150874" name="Text Box 346"/>
          <p:cNvSpPr txBox="1">
            <a:spLocks noChangeArrowheads="1"/>
          </p:cNvSpPr>
          <p:nvPr/>
        </p:nvSpPr>
        <p:spPr bwMode="auto">
          <a:xfrm>
            <a:off x="4572000" y="2743200"/>
            <a:ext cx="429516" cy="371476"/>
          </a:xfrm>
          <a:prstGeom prst="rect">
            <a:avLst/>
          </a:prstGeom>
          <a:noFill/>
          <a:ln w="12700">
            <a:noFill/>
            <a:miter lim="800000"/>
            <a:headEnd/>
            <a:tailEnd type="none" w="sm" len="sm"/>
          </a:ln>
          <a:effectLst/>
        </p:spPr>
        <p:txBody>
          <a:bodyPr wrap="square">
            <a:spAutoFit/>
          </a:bodyPr>
          <a:lstStyle/>
          <a:p>
            <a:pPr>
              <a:spcBef>
                <a:spcPct val="50000"/>
              </a:spcBef>
            </a:pPr>
            <a:r>
              <a:rPr lang="en-US" dirty="0">
                <a:solidFill>
                  <a:srgbClr val="33CC33"/>
                </a:solidFill>
              </a:rPr>
              <a:t>G</a:t>
            </a:r>
            <a:endParaRPr lang="el-GR" b="0" dirty="0">
              <a:solidFill>
                <a:srgbClr val="33CC33"/>
              </a:solidFill>
            </a:endParaRPr>
          </a:p>
        </p:txBody>
      </p:sp>
      <p:sp>
        <p:nvSpPr>
          <p:cNvPr id="150878" name="Line 350"/>
          <p:cNvSpPr>
            <a:spLocks noChangeShapeType="1"/>
          </p:cNvSpPr>
          <p:nvPr/>
        </p:nvSpPr>
        <p:spPr bwMode="auto">
          <a:xfrm>
            <a:off x="3400425" y="3276600"/>
            <a:ext cx="1295400" cy="0"/>
          </a:xfrm>
          <a:prstGeom prst="line">
            <a:avLst/>
          </a:prstGeom>
          <a:noFill/>
          <a:ln w="38100">
            <a:solidFill>
              <a:srgbClr val="FF0000"/>
            </a:solidFill>
            <a:round/>
            <a:headEnd/>
            <a:tailEnd type="triangle" w="med" len="med"/>
          </a:ln>
          <a:effectLst/>
        </p:spPr>
        <p:txBody>
          <a:bodyPr/>
          <a:lstStyle/>
          <a:p>
            <a:endParaRPr lang="en-US"/>
          </a:p>
        </p:txBody>
      </p:sp>
      <p:sp>
        <p:nvSpPr>
          <p:cNvPr id="150884" name="Line 356"/>
          <p:cNvSpPr>
            <a:spLocks noChangeShapeType="1"/>
          </p:cNvSpPr>
          <p:nvPr/>
        </p:nvSpPr>
        <p:spPr bwMode="auto">
          <a:xfrm>
            <a:off x="4650250" y="3048000"/>
            <a:ext cx="47625" cy="228600"/>
          </a:xfrm>
          <a:prstGeom prst="line">
            <a:avLst/>
          </a:prstGeom>
          <a:noFill/>
          <a:ln w="38100">
            <a:solidFill>
              <a:srgbClr val="33CC33"/>
            </a:solidFill>
            <a:round/>
            <a:headEnd type="triangle" w="med" len="med"/>
            <a:tailEnd type="none" w="sm" len="sm"/>
          </a:ln>
          <a:effectLst/>
        </p:spPr>
        <p:txBody>
          <a:bodyPr/>
          <a:lstStyle/>
          <a:p>
            <a:endParaRPr lang="en-US"/>
          </a:p>
        </p:txBody>
      </p:sp>
      <p:sp>
        <p:nvSpPr>
          <p:cNvPr id="150887" name="Line 359"/>
          <p:cNvSpPr>
            <a:spLocks noChangeShapeType="1"/>
          </p:cNvSpPr>
          <p:nvPr/>
        </p:nvSpPr>
        <p:spPr bwMode="auto">
          <a:xfrm>
            <a:off x="3400425" y="3276600"/>
            <a:ext cx="1295400" cy="0"/>
          </a:xfrm>
          <a:prstGeom prst="line">
            <a:avLst/>
          </a:prstGeom>
          <a:noFill/>
          <a:ln w="38100">
            <a:solidFill>
              <a:srgbClr val="FF0000"/>
            </a:solidFill>
            <a:round/>
            <a:headEnd/>
            <a:tailEnd type="triangle" w="med" len="med"/>
          </a:ln>
          <a:effectLst/>
        </p:spPr>
        <p:txBody>
          <a:bodyPr/>
          <a:lstStyle/>
          <a:p>
            <a:endParaRPr lang="en-US"/>
          </a:p>
        </p:txBody>
      </p:sp>
      <p:sp>
        <p:nvSpPr>
          <p:cNvPr id="150888" name="Line 360"/>
          <p:cNvSpPr>
            <a:spLocks noChangeShapeType="1"/>
          </p:cNvSpPr>
          <p:nvPr/>
        </p:nvSpPr>
        <p:spPr bwMode="auto">
          <a:xfrm flipV="1">
            <a:off x="4686300" y="3124200"/>
            <a:ext cx="1276350" cy="152400"/>
          </a:xfrm>
          <a:prstGeom prst="line">
            <a:avLst/>
          </a:prstGeom>
          <a:noFill/>
          <a:ln w="38100">
            <a:solidFill>
              <a:srgbClr val="FF0000"/>
            </a:solidFill>
            <a:round/>
            <a:headEnd/>
            <a:tailEnd type="triangle" w="med" len="med"/>
          </a:ln>
          <a:effectLst/>
        </p:spPr>
        <p:txBody>
          <a:bodyPr/>
          <a:lstStyle/>
          <a:p>
            <a:endParaRPr lang="en-US"/>
          </a:p>
        </p:txBody>
      </p:sp>
      <p:sp>
        <p:nvSpPr>
          <p:cNvPr id="150890" name="Arc 362"/>
          <p:cNvSpPr>
            <a:spLocks/>
          </p:cNvSpPr>
          <p:nvPr/>
        </p:nvSpPr>
        <p:spPr bwMode="auto">
          <a:xfrm rot="642502">
            <a:off x="5376863" y="2944813"/>
            <a:ext cx="1066800" cy="228600"/>
          </a:xfrm>
          <a:custGeom>
            <a:avLst/>
            <a:gdLst>
              <a:gd name="G0" fmla="+- 0 0 0"/>
              <a:gd name="G1" fmla="+- 5412 0 0"/>
              <a:gd name="G2" fmla="+- 21600 0 0"/>
              <a:gd name="T0" fmla="*/ 20911 w 21600"/>
              <a:gd name="T1" fmla="*/ 0 h 5412"/>
              <a:gd name="T2" fmla="*/ 21600 w 21600"/>
              <a:gd name="T3" fmla="*/ 5412 h 5412"/>
              <a:gd name="T4" fmla="*/ 0 w 21600"/>
              <a:gd name="T5" fmla="*/ 5412 h 5412"/>
            </a:gdLst>
            <a:ahLst/>
            <a:cxnLst>
              <a:cxn ang="0">
                <a:pos x="T0" y="T1"/>
              </a:cxn>
              <a:cxn ang="0">
                <a:pos x="T2" y="T3"/>
              </a:cxn>
              <a:cxn ang="0">
                <a:pos x="T4" y="T5"/>
              </a:cxn>
            </a:cxnLst>
            <a:rect l="0" t="0" r="r" b="b"/>
            <a:pathLst>
              <a:path w="21600" h="5412" fill="none" extrusionOk="0">
                <a:moveTo>
                  <a:pt x="20911" y="-1"/>
                </a:moveTo>
                <a:cubicBezTo>
                  <a:pt x="21368" y="1767"/>
                  <a:pt x="21600" y="3586"/>
                  <a:pt x="21600" y="5412"/>
                </a:cubicBezTo>
              </a:path>
              <a:path w="21600" h="5412" stroke="0" extrusionOk="0">
                <a:moveTo>
                  <a:pt x="20911" y="-1"/>
                </a:moveTo>
                <a:cubicBezTo>
                  <a:pt x="21368" y="1767"/>
                  <a:pt x="21600" y="3586"/>
                  <a:pt x="21600" y="5412"/>
                </a:cubicBezTo>
                <a:lnTo>
                  <a:pt x="0" y="5412"/>
                </a:lnTo>
                <a:close/>
              </a:path>
            </a:pathLst>
          </a:custGeom>
          <a:noFill/>
          <a:ln w="38100" cap="rnd">
            <a:solidFill>
              <a:srgbClr val="FFCC00"/>
            </a:solidFill>
            <a:prstDash val="sysDot"/>
            <a:round/>
            <a:headEnd/>
            <a:tailEnd type="none" w="sm" len="sm"/>
          </a:ln>
          <a:effectLst/>
        </p:spPr>
        <p:txBody>
          <a:bodyPr wrap="none" anchor="ctr"/>
          <a:lstStyle/>
          <a:p>
            <a:endParaRPr lang="en-US"/>
          </a:p>
        </p:txBody>
      </p:sp>
      <p:pic>
        <p:nvPicPr>
          <p:cNvPr id="150893" name="Picture 365" descr="12_deg"/>
          <p:cNvPicPr>
            <a:picLocks noChangeAspect="1" noChangeArrowheads="1"/>
          </p:cNvPicPr>
          <p:nvPr/>
        </p:nvPicPr>
        <p:blipFill>
          <a:blip r:embed="rId2"/>
          <a:srcRect/>
          <a:stretch>
            <a:fillRect/>
          </a:stretch>
        </p:blipFill>
        <p:spPr bwMode="auto">
          <a:xfrm>
            <a:off x="6834188" y="2590800"/>
            <a:ext cx="1928812" cy="1223963"/>
          </a:xfrm>
          <a:prstGeom prst="rect">
            <a:avLst/>
          </a:prstGeom>
          <a:noFill/>
        </p:spPr>
      </p:pic>
      <p:sp>
        <p:nvSpPr>
          <p:cNvPr id="150896" name="Arc 368"/>
          <p:cNvSpPr>
            <a:spLocks/>
          </p:cNvSpPr>
          <p:nvPr/>
        </p:nvSpPr>
        <p:spPr bwMode="auto">
          <a:xfrm rot="5400000">
            <a:off x="5181600" y="3962400"/>
            <a:ext cx="1371600" cy="13716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FFCC00"/>
            </a:solidFill>
            <a:round/>
            <a:headEnd type="triangle" w="med" len="med"/>
            <a:tailEnd/>
          </a:ln>
          <a:effectLst/>
        </p:spPr>
        <p:txBody>
          <a:bodyPr wrap="none" anchor="ctr"/>
          <a:lstStyle/>
          <a:p>
            <a:endParaRPr lang="en-US"/>
          </a:p>
        </p:txBody>
      </p:sp>
      <p:sp>
        <p:nvSpPr>
          <p:cNvPr id="150897" name="Text Box 369"/>
          <p:cNvSpPr txBox="1">
            <a:spLocks noChangeArrowheads="1"/>
          </p:cNvSpPr>
          <p:nvPr/>
        </p:nvSpPr>
        <p:spPr bwMode="auto">
          <a:xfrm>
            <a:off x="6400800" y="4800600"/>
            <a:ext cx="2286000" cy="915988"/>
          </a:xfrm>
          <a:prstGeom prst="rect">
            <a:avLst/>
          </a:prstGeom>
          <a:solidFill>
            <a:schemeClr val="accent1">
              <a:lumMod val="20000"/>
              <a:lumOff val="80000"/>
            </a:schemeClr>
          </a:solidFill>
          <a:ln w="12700">
            <a:noFill/>
            <a:miter lim="800000"/>
            <a:headEnd/>
            <a:tailEnd type="none" w="sm" len="sm"/>
          </a:ln>
          <a:effectLst/>
        </p:spPr>
        <p:txBody>
          <a:bodyPr>
            <a:spAutoFit/>
          </a:bodyPr>
          <a:lstStyle/>
          <a:p>
            <a:pPr>
              <a:spcBef>
                <a:spcPct val="50000"/>
              </a:spcBef>
            </a:pPr>
            <a:r>
              <a:rPr lang="en-US" b="0"/>
              <a:t>Reciprocal lattice rotates by </a:t>
            </a:r>
            <a:r>
              <a:rPr lang="el-GR" b="0" i="1"/>
              <a:t>θ</a:t>
            </a:r>
            <a:r>
              <a:rPr lang="en-US" b="0"/>
              <a:t> during scan</a:t>
            </a:r>
          </a:p>
        </p:txBody>
      </p:sp>
      <p:sp>
        <p:nvSpPr>
          <p:cNvPr id="153" name="Rectangle 143"/>
          <p:cNvSpPr>
            <a:spLocks noChangeArrowheads="1"/>
          </p:cNvSpPr>
          <p:nvPr/>
        </p:nvSpPr>
        <p:spPr bwMode="auto">
          <a:xfrm>
            <a:off x="3810000" y="2895600"/>
            <a:ext cx="367408" cy="369332"/>
          </a:xfrm>
          <a:prstGeom prst="rect">
            <a:avLst/>
          </a:prstGeom>
          <a:noFill/>
          <a:ln w="12700">
            <a:noFill/>
            <a:miter lim="800000"/>
            <a:headEnd/>
            <a:tailEnd type="none" w="sm" len="sm"/>
          </a:ln>
          <a:effectLst/>
        </p:spPr>
        <p:txBody>
          <a:bodyPr wrap="none">
            <a:spAutoFit/>
          </a:bodyPr>
          <a:lstStyle/>
          <a:p>
            <a:r>
              <a:rPr lang="en-US" i="1" dirty="0">
                <a:solidFill>
                  <a:srgbClr val="FF0000"/>
                </a:solidFill>
              </a:rPr>
              <a:t>k</a:t>
            </a:r>
            <a:r>
              <a:rPr lang="en-US" i="1" baseline="-25000" dirty="0">
                <a:solidFill>
                  <a:srgbClr val="FF0000"/>
                </a:solidFill>
              </a:rPr>
              <a:t>0</a:t>
            </a:r>
          </a:p>
        </p:txBody>
      </p:sp>
      <p:sp>
        <p:nvSpPr>
          <p:cNvPr id="154" name="Rectangle 144"/>
          <p:cNvSpPr>
            <a:spLocks noChangeArrowheads="1"/>
          </p:cNvSpPr>
          <p:nvPr/>
        </p:nvSpPr>
        <p:spPr bwMode="auto">
          <a:xfrm>
            <a:off x="5105400" y="2895600"/>
            <a:ext cx="346570" cy="369332"/>
          </a:xfrm>
          <a:prstGeom prst="rect">
            <a:avLst/>
          </a:prstGeom>
          <a:noFill/>
          <a:ln w="12700">
            <a:noFill/>
            <a:miter lim="800000"/>
            <a:headEnd/>
            <a:tailEnd type="none" w="sm" len="sm"/>
          </a:ln>
          <a:effectLst/>
        </p:spPr>
        <p:txBody>
          <a:bodyPr wrap="none">
            <a:spAutoFit/>
          </a:bodyPr>
          <a:lstStyle/>
          <a:p>
            <a:r>
              <a:rPr lang="en-US" i="1" dirty="0">
                <a:solidFill>
                  <a:srgbClr val="FF0000"/>
                </a:solidFill>
              </a:rPr>
              <a:t>k’</a:t>
            </a:r>
            <a:endParaRPr lang="en-US" i="1" baseline="-25000" dirty="0">
              <a:solidFill>
                <a:srgbClr val="FF0000"/>
              </a:solidFill>
            </a:endParaRPr>
          </a:p>
        </p:txBody>
      </p:sp>
    </p:spTree>
    <p:extLst>
      <p:ext uri="{BB962C8B-B14F-4D97-AF65-F5344CB8AC3E}">
        <p14:creationId xmlns:p14="http://schemas.microsoft.com/office/powerpoint/2010/main" val="30805669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701" name="Oval 261"/>
          <p:cNvSpPr>
            <a:spLocks noChangeArrowheads="1"/>
          </p:cNvSpPr>
          <p:nvPr/>
        </p:nvSpPr>
        <p:spPr bwMode="auto">
          <a:xfrm>
            <a:off x="2081213" y="1973263"/>
            <a:ext cx="2590800" cy="2590800"/>
          </a:xfrm>
          <a:prstGeom prst="ellipse">
            <a:avLst/>
          </a:prstGeom>
          <a:noFill/>
          <a:ln w="28575">
            <a:solidFill>
              <a:srgbClr val="FFCC00"/>
            </a:solidFill>
            <a:round/>
            <a:headEnd/>
            <a:tailEnd type="none" w="sm" len="sm"/>
          </a:ln>
          <a:effectLst/>
        </p:spPr>
        <p:txBody>
          <a:bodyPr wrap="none" anchor="ctr"/>
          <a:lstStyle/>
          <a:p>
            <a:endParaRPr lang="en-US"/>
          </a:p>
        </p:txBody>
      </p:sp>
      <p:sp>
        <p:nvSpPr>
          <p:cNvPr id="189442" name="Line 2"/>
          <p:cNvSpPr>
            <a:spLocks noChangeShapeType="1"/>
          </p:cNvSpPr>
          <p:nvPr/>
        </p:nvSpPr>
        <p:spPr bwMode="auto">
          <a:xfrm>
            <a:off x="3352800" y="3276600"/>
            <a:ext cx="3352800" cy="0"/>
          </a:xfrm>
          <a:prstGeom prst="line">
            <a:avLst/>
          </a:prstGeom>
          <a:noFill/>
          <a:ln w="12700" cap="rnd">
            <a:solidFill>
              <a:schemeClr val="bg1"/>
            </a:solidFill>
            <a:prstDash val="sysDot"/>
            <a:round/>
            <a:headEnd/>
            <a:tailEnd/>
          </a:ln>
          <a:effectLst/>
        </p:spPr>
        <p:txBody>
          <a:bodyPr/>
          <a:lstStyle/>
          <a:p>
            <a:endParaRPr lang="en-US"/>
          </a:p>
        </p:txBody>
      </p:sp>
      <p:sp>
        <p:nvSpPr>
          <p:cNvPr id="189447" name="Oval 7"/>
          <p:cNvSpPr>
            <a:spLocks noChangeArrowheads="1"/>
          </p:cNvSpPr>
          <p:nvPr/>
        </p:nvSpPr>
        <p:spPr bwMode="auto">
          <a:xfrm rot="-303052">
            <a:off x="3557588" y="2809875"/>
            <a:ext cx="76200" cy="76200"/>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454" name="Oval 14"/>
          <p:cNvSpPr>
            <a:spLocks noChangeArrowheads="1"/>
          </p:cNvSpPr>
          <p:nvPr/>
        </p:nvSpPr>
        <p:spPr bwMode="auto">
          <a:xfrm rot="-303052">
            <a:off x="4087813" y="2762250"/>
            <a:ext cx="76200" cy="76200"/>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455" name="Oval 15"/>
          <p:cNvSpPr>
            <a:spLocks noChangeArrowheads="1"/>
          </p:cNvSpPr>
          <p:nvPr/>
        </p:nvSpPr>
        <p:spPr bwMode="auto">
          <a:xfrm rot="-303052">
            <a:off x="4610100" y="2716213"/>
            <a:ext cx="76200" cy="76200"/>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465" name="Oval 25"/>
          <p:cNvSpPr>
            <a:spLocks noChangeArrowheads="1"/>
          </p:cNvSpPr>
          <p:nvPr/>
        </p:nvSpPr>
        <p:spPr bwMode="auto">
          <a:xfrm rot="-303052">
            <a:off x="3594100" y="3332163"/>
            <a:ext cx="76200" cy="76200"/>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468" name="Oval 28"/>
          <p:cNvSpPr>
            <a:spLocks noChangeArrowheads="1"/>
          </p:cNvSpPr>
          <p:nvPr/>
        </p:nvSpPr>
        <p:spPr bwMode="auto">
          <a:xfrm rot="-303052">
            <a:off x="4124325" y="3284538"/>
            <a:ext cx="76200" cy="76200"/>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469" name="Oval 29"/>
          <p:cNvSpPr>
            <a:spLocks noChangeArrowheads="1"/>
          </p:cNvSpPr>
          <p:nvPr/>
        </p:nvSpPr>
        <p:spPr bwMode="auto">
          <a:xfrm rot="-303052">
            <a:off x="4646613" y="3238500"/>
            <a:ext cx="76200" cy="76200"/>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470" name="Oval 30"/>
          <p:cNvSpPr>
            <a:spLocks noChangeArrowheads="1"/>
          </p:cNvSpPr>
          <p:nvPr/>
        </p:nvSpPr>
        <p:spPr bwMode="auto">
          <a:xfrm rot="-303052">
            <a:off x="5141913" y="2668588"/>
            <a:ext cx="76200" cy="76200"/>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471" name="Oval 31"/>
          <p:cNvSpPr>
            <a:spLocks noChangeArrowheads="1"/>
          </p:cNvSpPr>
          <p:nvPr/>
        </p:nvSpPr>
        <p:spPr bwMode="auto">
          <a:xfrm rot="-303052">
            <a:off x="5662613" y="2622550"/>
            <a:ext cx="76200" cy="76200"/>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484" name="Oval 44"/>
          <p:cNvSpPr>
            <a:spLocks noChangeArrowheads="1"/>
          </p:cNvSpPr>
          <p:nvPr/>
        </p:nvSpPr>
        <p:spPr bwMode="auto">
          <a:xfrm rot="-303052">
            <a:off x="5178425" y="3192463"/>
            <a:ext cx="76200" cy="76200"/>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485" name="Oval 45"/>
          <p:cNvSpPr>
            <a:spLocks noChangeArrowheads="1"/>
          </p:cNvSpPr>
          <p:nvPr/>
        </p:nvSpPr>
        <p:spPr bwMode="auto">
          <a:xfrm rot="-303052">
            <a:off x="5699125" y="3146425"/>
            <a:ext cx="76200" cy="76200"/>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555" name="Oval 115"/>
          <p:cNvSpPr>
            <a:spLocks noChangeArrowheads="1"/>
          </p:cNvSpPr>
          <p:nvPr/>
        </p:nvSpPr>
        <p:spPr bwMode="auto">
          <a:xfrm rot="-303052">
            <a:off x="2355850" y="801688"/>
            <a:ext cx="76200" cy="76200"/>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556" name="Oval 116"/>
          <p:cNvSpPr>
            <a:spLocks noChangeArrowheads="1"/>
          </p:cNvSpPr>
          <p:nvPr/>
        </p:nvSpPr>
        <p:spPr bwMode="auto">
          <a:xfrm rot="-303052">
            <a:off x="2887663" y="755650"/>
            <a:ext cx="76200" cy="76200"/>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557" name="Oval 117"/>
          <p:cNvSpPr>
            <a:spLocks noChangeArrowheads="1"/>
          </p:cNvSpPr>
          <p:nvPr/>
        </p:nvSpPr>
        <p:spPr bwMode="auto">
          <a:xfrm rot="-303052">
            <a:off x="3409950" y="709613"/>
            <a:ext cx="76200" cy="76200"/>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558" name="Oval 118"/>
          <p:cNvSpPr>
            <a:spLocks noChangeArrowheads="1"/>
          </p:cNvSpPr>
          <p:nvPr/>
        </p:nvSpPr>
        <p:spPr bwMode="auto">
          <a:xfrm rot="-303052">
            <a:off x="3940175" y="661988"/>
            <a:ext cx="76200" cy="76200"/>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559" name="Oval 119"/>
          <p:cNvSpPr>
            <a:spLocks noChangeArrowheads="1"/>
          </p:cNvSpPr>
          <p:nvPr/>
        </p:nvSpPr>
        <p:spPr bwMode="auto">
          <a:xfrm rot="-303052">
            <a:off x="4462463" y="615950"/>
            <a:ext cx="76200" cy="76200"/>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560" name="Oval 120"/>
          <p:cNvSpPr>
            <a:spLocks noChangeArrowheads="1"/>
          </p:cNvSpPr>
          <p:nvPr/>
        </p:nvSpPr>
        <p:spPr bwMode="auto">
          <a:xfrm rot="-303052">
            <a:off x="4994275" y="569913"/>
            <a:ext cx="76200" cy="76200"/>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561" name="Oval 121"/>
          <p:cNvSpPr>
            <a:spLocks noChangeArrowheads="1"/>
          </p:cNvSpPr>
          <p:nvPr/>
        </p:nvSpPr>
        <p:spPr bwMode="auto">
          <a:xfrm rot="-303052">
            <a:off x="5516563" y="522288"/>
            <a:ext cx="76200" cy="76200"/>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562" name="Oval 122"/>
          <p:cNvSpPr>
            <a:spLocks noChangeArrowheads="1"/>
          </p:cNvSpPr>
          <p:nvPr/>
        </p:nvSpPr>
        <p:spPr bwMode="auto">
          <a:xfrm rot="-303052">
            <a:off x="6046788" y="476250"/>
            <a:ext cx="76200" cy="76200"/>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563" name="Oval 123"/>
          <p:cNvSpPr>
            <a:spLocks noChangeArrowheads="1"/>
          </p:cNvSpPr>
          <p:nvPr/>
        </p:nvSpPr>
        <p:spPr bwMode="auto">
          <a:xfrm rot="-303052">
            <a:off x="6569075" y="430213"/>
            <a:ext cx="76200" cy="76200"/>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564" name="Oval 124"/>
          <p:cNvSpPr>
            <a:spLocks noChangeArrowheads="1"/>
          </p:cNvSpPr>
          <p:nvPr/>
        </p:nvSpPr>
        <p:spPr bwMode="auto">
          <a:xfrm rot="-303052">
            <a:off x="1825625" y="849313"/>
            <a:ext cx="76200" cy="76200"/>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565" name="Oval 125"/>
          <p:cNvSpPr>
            <a:spLocks noChangeArrowheads="1"/>
          </p:cNvSpPr>
          <p:nvPr/>
        </p:nvSpPr>
        <p:spPr bwMode="auto">
          <a:xfrm rot="-303052">
            <a:off x="7100888" y="382588"/>
            <a:ext cx="76200" cy="76200"/>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566" name="Line 126"/>
          <p:cNvSpPr>
            <a:spLocks noChangeShapeType="1"/>
          </p:cNvSpPr>
          <p:nvPr/>
        </p:nvSpPr>
        <p:spPr bwMode="auto">
          <a:xfrm>
            <a:off x="3411538" y="3276600"/>
            <a:ext cx="1295400" cy="0"/>
          </a:xfrm>
          <a:prstGeom prst="line">
            <a:avLst/>
          </a:prstGeom>
          <a:noFill/>
          <a:ln w="38100">
            <a:solidFill>
              <a:srgbClr val="FF0000"/>
            </a:solidFill>
            <a:round/>
            <a:headEnd/>
            <a:tailEnd type="triangle" w="med" len="med"/>
          </a:ln>
          <a:effectLst/>
        </p:spPr>
        <p:txBody>
          <a:bodyPr/>
          <a:lstStyle/>
          <a:p>
            <a:endParaRPr lang="en-US"/>
          </a:p>
        </p:txBody>
      </p:sp>
      <p:sp>
        <p:nvSpPr>
          <p:cNvPr id="189567" name="Oval 127"/>
          <p:cNvSpPr>
            <a:spLocks noChangeArrowheads="1"/>
          </p:cNvSpPr>
          <p:nvPr/>
        </p:nvSpPr>
        <p:spPr bwMode="auto">
          <a:xfrm>
            <a:off x="4610100" y="3200400"/>
            <a:ext cx="152400" cy="152400"/>
          </a:xfrm>
          <a:prstGeom prst="ellipse">
            <a:avLst/>
          </a:prstGeom>
          <a:solidFill>
            <a:srgbClr val="FFCC00"/>
          </a:solidFill>
          <a:ln w="12700">
            <a:solidFill>
              <a:srgbClr val="333333"/>
            </a:solidFill>
            <a:round/>
            <a:headEnd/>
            <a:tailEnd type="none" w="sm" len="sm"/>
          </a:ln>
          <a:effectLst/>
        </p:spPr>
        <p:txBody>
          <a:bodyPr wrap="none" anchor="ctr"/>
          <a:lstStyle/>
          <a:p>
            <a:endParaRPr lang="en-US"/>
          </a:p>
        </p:txBody>
      </p:sp>
      <p:sp>
        <p:nvSpPr>
          <p:cNvPr id="189568" name="Line 128"/>
          <p:cNvSpPr>
            <a:spLocks noChangeShapeType="1"/>
          </p:cNvSpPr>
          <p:nvPr/>
        </p:nvSpPr>
        <p:spPr bwMode="auto">
          <a:xfrm>
            <a:off x="3390900" y="3276600"/>
            <a:ext cx="1295400" cy="0"/>
          </a:xfrm>
          <a:prstGeom prst="line">
            <a:avLst/>
          </a:prstGeom>
          <a:noFill/>
          <a:ln w="38100">
            <a:solidFill>
              <a:srgbClr val="FF0000"/>
            </a:solidFill>
            <a:round/>
            <a:headEnd/>
            <a:tailEnd type="triangle" w="med" len="med"/>
          </a:ln>
          <a:effectLst/>
        </p:spPr>
        <p:txBody>
          <a:bodyPr/>
          <a:lstStyle/>
          <a:p>
            <a:endParaRPr lang="en-US"/>
          </a:p>
        </p:txBody>
      </p:sp>
      <p:sp>
        <p:nvSpPr>
          <p:cNvPr id="189569" name="Text Box 129"/>
          <p:cNvSpPr txBox="1">
            <a:spLocks noChangeArrowheads="1"/>
          </p:cNvSpPr>
          <p:nvPr/>
        </p:nvSpPr>
        <p:spPr bwMode="auto">
          <a:xfrm>
            <a:off x="1752600" y="146050"/>
            <a:ext cx="5715000" cy="836613"/>
          </a:xfrm>
          <a:prstGeom prst="rect">
            <a:avLst/>
          </a:prstGeom>
          <a:gradFill rotWithShape="1">
            <a:gsLst>
              <a:gs pos="0">
                <a:srgbClr val="0033CC"/>
              </a:gs>
              <a:gs pos="100000">
                <a:srgbClr val="0033CC">
                  <a:gamma/>
                  <a:shade val="76863"/>
                  <a:invGamma/>
                </a:srgbClr>
              </a:gs>
            </a:gsLst>
            <a:lin ang="0" scaled="1"/>
          </a:gradFill>
          <a:ln w="12700">
            <a:solidFill>
              <a:schemeClr val="tx1"/>
            </a:solidFill>
            <a:miter lim="800000"/>
            <a:headEnd/>
            <a:tailEnd/>
          </a:ln>
          <a:effectLst/>
        </p:spPr>
        <p:txBody>
          <a:bodyPr anchor="ctr">
            <a:spAutoFit/>
          </a:bodyPr>
          <a:lstStyle/>
          <a:p>
            <a:pPr marL="114300" indent="-114300"/>
            <a:r>
              <a:rPr lang="en-US" sz="2800" i="1"/>
              <a:t>1. Longitudinal  or  </a:t>
            </a:r>
            <a:r>
              <a:rPr lang="el-GR" sz="2800" i="1">
                <a:cs typeface="Arial" charset="0"/>
              </a:rPr>
              <a:t>θ</a:t>
            </a:r>
            <a:r>
              <a:rPr lang="en-US" sz="2800" i="1"/>
              <a:t>-2</a:t>
            </a:r>
            <a:r>
              <a:rPr lang="el-GR" sz="2800" i="1">
                <a:cs typeface="Arial" charset="0"/>
              </a:rPr>
              <a:t>θ</a:t>
            </a:r>
            <a:r>
              <a:rPr lang="en-US" sz="2800" i="1"/>
              <a:t> scan</a:t>
            </a:r>
          </a:p>
          <a:p>
            <a:pPr marL="114300" indent="-114300"/>
            <a:r>
              <a:rPr lang="en-US" sz="2000" i="1"/>
              <a:t>Sample moves on </a:t>
            </a:r>
            <a:r>
              <a:rPr lang="el-GR" sz="2000" i="1"/>
              <a:t>θ</a:t>
            </a:r>
            <a:r>
              <a:rPr lang="en-US" sz="2000" i="1"/>
              <a:t>, Detector follows on 2</a:t>
            </a:r>
            <a:r>
              <a:rPr lang="el-GR" sz="2000" i="1"/>
              <a:t>θ</a:t>
            </a:r>
            <a:endParaRPr lang="en-US" sz="2000" i="1"/>
          </a:p>
        </p:txBody>
      </p:sp>
      <p:sp>
        <p:nvSpPr>
          <p:cNvPr id="189571" name="Line 131"/>
          <p:cNvSpPr>
            <a:spLocks noChangeShapeType="1"/>
          </p:cNvSpPr>
          <p:nvPr/>
        </p:nvSpPr>
        <p:spPr bwMode="auto">
          <a:xfrm flipV="1">
            <a:off x="4686300" y="2981325"/>
            <a:ext cx="1247775" cy="295275"/>
          </a:xfrm>
          <a:prstGeom prst="line">
            <a:avLst/>
          </a:prstGeom>
          <a:noFill/>
          <a:ln w="38100">
            <a:solidFill>
              <a:srgbClr val="FF0000"/>
            </a:solidFill>
            <a:round/>
            <a:headEnd/>
            <a:tailEnd type="triangle" w="med" len="med"/>
          </a:ln>
          <a:effectLst/>
        </p:spPr>
        <p:txBody>
          <a:bodyPr/>
          <a:lstStyle/>
          <a:p>
            <a:endParaRPr lang="en-US"/>
          </a:p>
        </p:txBody>
      </p:sp>
      <p:sp>
        <p:nvSpPr>
          <p:cNvPr id="189572" name="Line 132"/>
          <p:cNvSpPr>
            <a:spLocks noChangeShapeType="1"/>
          </p:cNvSpPr>
          <p:nvPr/>
        </p:nvSpPr>
        <p:spPr bwMode="auto">
          <a:xfrm>
            <a:off x="3400425" y="3276600"/>
            <a:ext cx="1295400" cy="0"/>
          </a:xfrm>
          <a:prstGeom prst="line">
            <a:avLst/>
          </a:prstGeom>
          <a:noFill/>
          <a:ln w="38100">
            <a:solidFill>
              <a:srgbClr val="FF0000"/>
            </a:solidFill>
            <a:round/>
            <a:headEnd/>
            <a:tailEnd type="triangle" w="med" len="med"/>
          </a:ln>
          <a:effectLst/>
        </p:spPr>
        <p:txBody>
          <a:bodyPr/>
          <a:lstStyle/>
          <a:p>
            <a:endParaRPr lang="en-US"/>
          </a:p>
        </p:txBody>
      </p:sp>
      <p:sp>
        <p:nvSpPr>
          <p:cNvPr id="189573" name="AutoShape 133"/>
          <p:cNvSpPr>
            <a:spLocks noChangeArrowheads="1"/>
          </p:cNvSpPr>
          <p:nvPr/>
        </p:nvSpPr>
        <p:spPr bwMode="auto">
          <a:xfrm rot="-6444027">
            <a:off x="6210300" y="2590800"/>
            <a:ext cx="304800" cy="533400"/>
          </a:xfrm>
          <a:prstGeom prst="can">
            <a:avLst>
              <a:gd name="adj" fmla="val 43750"/>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574" name="Arc 134"/>
          <p:cNvSpPr>
            <a:spLocks/>
          </p:cNvSpPr>
          <p:nvPr/>
        </p:nvSpPr>
        <p:spPr bwMode="auto">
          <a:xfrm rot="642502">
            <a:off x="5391150" y="2794000"/>
            <a:ext cx="1066800" cy="381000"/>
          </a:xfrm>
          <a:custGeom>
            <a:avLst/>
            <a:gdLst>
              <a:gd name="G0" fmla="+- 0 0 0"/>
              <a:gd name="G1" fmla="+- 9023 0 0"/>
              <a:gd name="G2" fmla="+- 21600 0 0"/>
              <a:gd name="T0" fmla="*/ 19625 w 21600"/>
              <a:gd name="T1" fmla="*/ 0 h 9023"/>
              <a:gd name="T2" fmla="*/ 21600 w 21600"/>
              <a:gd name="T3" fmla="*/ 9023 h 9023"/>
              <a:gd name="T4" fmla="*/ 0 w 21600"/>
              <a:gd name="T5" fmla="*/ 9023 h 9023"/>
            </a:gdLst>
            <a:ahLst/>
            <a:cxnLst>
              <a:cxn ang="0">
                <a:pos x="T0" y="T1"/>
              </a:cxn>
              <a:cxn ang="0">
                <a:pos x="T2" y="T3"/>
              </a:cxn>
              <a:cxn ang="0">
                <a:pos x="T4" y="T5"/>
              </a:cxn>
            </a:cxnLst>
            <a:rect l="0" t="0" r="r" b="b"/>
            <a:pathLst>
              <a:path w="21600" h="9023" fill="none" extrusionOk="0">
                <a:moveTo>
                  <a:pt x="19625" y="-1"/>
                </a:moveTo>
                <a:cubicBezTo>
                  <a:pt x="20926" y="2830"/>
                  <a:pt x="21600" y="5908"/>
                  <a:pt x="21600" y="9023"/>
                </a:cubicBezTo>
              </a:path>
              <a:path w="21600" h="9023" stroke="0" extrusionOk="0">
                <a:moveTo>
                  <a:pt x="19625" y="-1"/>
                </a:moveTo>
                <a:cubicBezTo>
                  <a:pt x="20926" y="2830"/>
                  <a:pt x="21600" y="5908"/>
                  <a:pt x="21600" y="9023"/>
                </a:cubicBezTo>
                <a:lnTo>
                  <a:pt x="0" y="9023"/>
                </a:lnTo>
                <a:close/>
              </a:path>
            </a:pathLst>
          </a:custGeom>
          <a:noFill/>
          <a:ln w="38100" cap="rnd">
            <a:solidFill>
              <a:srgbClr val="FFCC00"/>
            </a:solidFill>
            <a:prstDash val="sysDot"/>
            <a:round/>
            <a:headEnd/>
            <a:tailEnd type="none" w="sm" len="sm"/>
          </a:ln>
          <a:effectLst/>
        </p:spPr>
        <p:txBody>
          <a:bodyPr wrap="none" anchor="ctr"/>
          <a:lstStyle/>
          <a:p>
            <a:endParaRPr lang="en-US"/>
          </a:p>
        </p:txBody>
      </p:sp>
      <p:sp>
        <p:nvSpPr>
          <p:cNvPr id="189576" name="Text Box 136"/>
          <p:cNvSpPr txBox="1">
            <a:spLocks noChangeArrowheads="1"/>
          </p:cNvSpPr>
          <p:nvPr/>
        </p:nvSpPr>
        <p:spPr bwMode="auto">
          <a:xfrm>
            <a:off x="5514975" y="2971800"/>
            <a:ext cx="417513" cy="366713"/>
          </a:xfrm>
          <a:prstGeom prst="rect">
            <a:avLst/>
          </a:prstGeom>
          <a:noFill/>
          <a:ln w="28575">
            <a:noFill/>
            <a:miter lim="800000"/>
            <a:headEnd/>
            <a:tailEnd/>
          </a:ln>
          <a:effectLst/>
        </p:spPr>
        <p:txBody>
          <a:bodyPr wrap="none">
            <a:spAutoFit/>
          </a:bodyPr>
          <a:lstStyle/>
          <a:p>
            <a:pPr eaLnBrk="1" hangingPunct="1"/>
            <a:r>
              <a:rPr lang="en-US" b="0">
                <a:latin typeface="Symbol" pitchFamily="18" charset="2"/>
              </a:rPr>
              <a:t>2q</a:t>
            </a:r>
          </a:p>
        </p:txBody>
      </p:sp>
      <p:sp>
        <p:nvSpPr>
          <p:cNvPr id="189577" name="Line 137"/>
          <p:cNvSpPr>
            <a:spLocks noChangeShapeType="1"/>
          </p:cNvSpPr>
          <p:nvPr/>
        </p:nvSpPr>
        <p:spPr bwMode="auto">
          <a:xfrm>
            <a:off x="4633758" y="2956560"/>
            <a:ext cx="73152" cy="320040"/>
          </a:xfrm>
          <a:prstGeom prst="line">
            <a:avLst/>
          </a:prstGeom>
          <a:noFill/>
          <a:ln w="38100">
            <a:solidFill>
              <a:srgbClr val="33CC33"/>
            </a:solidFill>
            <a:round/>
            <a:headEnd type="triangle" w="med" len="med"/>
            <a:tailEnd type="none" w="sm" len="sm"/>
          </a:ln>
          <a:effectLst/>
        </p:spPr>
        <p:txBody>
          <a:bodyPr/>
          <a:lstStyle/>
          <a:p>
            <a:endParaRPr lang="en-US"/>
          </a:p>
        </p:txBody>
      </p:sp>
      <p:grpSp>
        <p:nvGrpSpPr>
          <p:cNvPr id="2" name="Group 139"/>
          <p:cNvGrpSpPr>
            <a:grpSpLocks/>
          </p:cNvGrpSpPr>
          <p:nvPr/>
        </p:nvGrpSpPr>
        <p:grpSpPr bwMode="auto">
          <a:xfrm rot="-300429">
            <a:off x="1981200" y="609600"/>
            <a:ext cx="5438775" cy="5353050"/>
            <a:chOff x="1488" y="324"/>
            <a:chExt cx="3426" cy="3372"/>
          </a:xfrm>
        </p:grpSpPr>
        <p:sp>
          <p:nvSpPr>
            <p:cNvPr id="189580" name="Oval 140"/>
            <p:cNvSpPr>
              <a:spLocks noChangeArrowheads="1"/>
            </p:cNvSpPr>
            <p:nvPr/>
          </p:nvSpPr>
          <p:spPr bwMode="auto">
            <a:xfrm>
              <a:off x="1842" y="165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581" name="Oval 141"/>
            <p:cNvSpPr>
              <a:spLocks noChangeArrowheads="1"/>
            </p:cNvSpPr>
            <p:nvPr/>
          </p:nvSpPr>
          <p:spPr bwMode="auto">
            <a:xfrm>
              <a:off x="2178" y="165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582" name="Oval 142"/>
            <p:cNvSpPr>
              <a:spLocks noChangeArrowheads="1"/>
            </p:cNvSpPr>
            <p:nvPr/>
          </p:nvSpPr>
          <p:spPr bwMode="auto">
            <a:xfrm>
              <a:off x="2508" y="165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583" name="Oval 143"/>
            <p:cNvSpPr>
              <a:spLocks noChangeArrowheads="1"/>
            </p:cNvSpPr>
            <p:nvPr/>
          </p:nvSpPr>
          <p:spPr bwMode="auto">
            <a:xfrm>
              <a:off x="1842" y="131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584" name="Oval 144"/>
            <p:cNvSpPr>
              <a:spLocks noChangeArrowheads="1"/>
            </p:cNvSpPr>
            <p:nvPr/>
          </p:nvSpPr>
          <p:spPr bwMode="auto">
            <a:xfrm>
              <a:off x="2178" y="131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585" name="Oval 145"/>
            <p:cNvSpPr>
              <a:spLocks noChangeArrowheads="1"/>
            </p:cNvSpPr>
            <p:nvPr/>
          </p:nvSpPr>
          <p:spPr bwMode="auto">
            <a:xfrm>
              <a:off x="2508" y="131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586" name="Oval 146"/>
            <p:cNvSpPr>
              <a:spLocks noChangeArrowheads="1"/>
            </p:cNvSpPr>
            <p:nvPr/>
          </p:nvSpPr>
          <p:spPr bwMode="auto">
            <a:xfrm>
              <a:off x="1848" y="98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587" name="Oval 147"/>
            <p:cNvSpPr>
              <a:spLocks noChangeArrowheads="1"/>
            </p:cNvSpPr>
            <p:nvPr/>
          </p:nvSpPr>
          <p:spPr bwMode="auto">
            <a:xfrm>
              <a:off x="2184" y="98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588" name="Oval 148"/>
            <p:cNvSpPr>
              <a:spLocks noChangeArrowheads="1"/>
            </p:cNvSpPr>
            <p:nvPr/>
          </p:nvSpPr>
          <p:spPr bwMode="auto">
            <a:xfrm>
              <a:off x="2514" y="98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589" name="Oval 149"/>
            <p:cNvSpPr>
              <a:spLocks noChangeArrowheads="1"/>
            </p:cNvSpPr>
            <p:nvPr/>
          </p:nvSpPr>
          <p:spPr bwMode="auto">
            <a:xfrm>
              <a:off x="2844" y="165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590" name="Oval 150"/>
            <p:cNvSpPr>
              <a:spLocks noChangeArrowheads="1"/>
            </p:cNvSpPr>
            <p:nvPr/>
          </p:nvSpPr>
          <p:spPr bwMode="auto">
            <a:xfrm>
              <a:off x="3174" y="165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591" name="Oval 151"/>
            <p:cNvSpPr>
              <a:spLocks noChangeArrowheads="1"/>
            </p:cNvSpPr>
            <p:nvPr/>
          </p:nvSpPr>
          <p:spPr bwMode="auto">
            <a:xfrm>
              <a:off x="2844" y="131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592" name="Oval 152"/>
            <p:cNvSpPr>
              <a:spLocks noChangeArrowheads="1"/>
            </p:cNvSpPr>
            <p:nvPr/>
          </p:nvSpPr>
          <p:spPr bwMode="auto">
            <a:xfrm>
              <a:off x="3174" y="131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593" name="Oval 153"/>
            <p:cNvSpPr>
              <a:spLocks noChangeArrowheads="1"/>
            </p:cNvSpPr>
            <p:nvPr/>
          </p:nvSpPr>
          <p:spPr bwMode="auto">
            <a:xfrm>
              <a:off x="2850" y="98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594" name="Oval 154"/>
            <p:cNvSpPr>
              <a:spLocks noChangeArrowheads="1"/>
            </p:cNvSpPr>
            <p:nvPr/>
          </p:nvSpPr>
          <p:spPr bwMode="auto">
            <a:xfrm>
              <a:off x="3180" y="98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595" name="Oval 155"/>
            <p:cNvSpPr>
              <a:spLocks noChangeArrowheads="1"/>
            </p:cNvSpPr>
            <p:nvPr/>
          </p:nvSpPr>
          <p:spPr bwMode="auto">
            <a:xfrm>
              <a:off x="1836" y="231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596" name="Oval 156"/>
            <p:cNvSpPr>
              <a:spLocks noChangeArrowheads="1"/>
            </p:cNvSpPr>
            <p:nvPr/>
          </p:nvSpPr>
          <p:spPr bwMode="auto">
            <a:xfrm>
              <a:off x="2172" y="231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597" name="Oval 157"/>
            <p:cNvSpPr>
              <a:spLocks noChangeArrowheads="1"/>
            </p:cNvSpPr>
            <p:nvPr/>
          </p:nvSpPr>
          <p:spPr bwMode="auto">
            <a:xfrm>
              <a:off x="2502" y="231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598" name="Oval 158"/>
            <p:cNvSpPr>
              <a:spLocks noChangeArrowheads="1"/>
            </p:cNvSpPr>
            <p:nvPr/>
          </p:nvSpPr>
          <p:spPr bwMode="auto">
            <a:xfrm>
              <a:off x="1836" y="198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599" name="Oval 159"/>
            <p:cNvSpPr>
              <a:spLocks noChangeArrowheads="1"/>
            </p:cNvSpPr>
            <p:nvPr/>
          </p:nvSpPr>
          <p:spPr bwMode="auto">
            <a:xfrm>
              <a:off x="2172" y="198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600" name="Oval 160"/>
            <p:cNvSpPr>
              <a:spLocks noChangeArrowheads="1"/>
            </p:cNvSpPr>
            <p:nvPr/>
          </p:nvSpPr>
          <p:spPr bwMode="auto">
            <a:xfrm>
              <a:off x="2502" y="198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601" name="Oval 161"/>
            <p:cNvSpPr>
              <a:spLocks noChangeArrowheads="1"/>
            </p:cNvSpPr>
            <p:nvPr/>
          </p:nvSpPr>
          <p:spPr bwMode="auto">
            <a:xfrm>
              <a:off x="2838" y="231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602" name="Oval 162"/>
            <p:cNvSpPr>
              <a:spLocks noChangeArrowheads="1"/>
            </p:cNvSpPr>
            <p:nvPr/>
          </p:nvSpPr>
          <p:spPr bwMode="auto">
            <a:xfrm>
              <a:off x="3168" y="231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603" name="Oval 163"/>
            <p:cNvSpPr>
              <a:spLocks noChangeArrowheads="1"/>
            </p:cNvSpPr>
            <p:nvPr/>
          </p:nvSpPr>
          <p:spPr bwMode="auto">
            <a:xfrm>
              <a:off x="2838" y="198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604" name="Oval 164"/>
            <p:cNvSpPr>
              <a:spLocks noChangeArrowheads="1"/>
            </p:cNvSpPr>
            <p:nvPr/>
          </p:nvSpPr>
          <p:spPr bwMode="auto">
            <a:xfrm>
              <a:off x="3168" y="198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605" name="Oval 165"/>
            <p:cNvSpPr>
              <a:spLocks noChangeArrowheads="1"/>
            </p:cNvSpPr>
            <p:nvPr/>
          </p:nvSpPr>
          <p:spPr bwMode="auto">
            <a:xfrm>
              <a:off x="3510" y="165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606" name="Oval 166"/>
            <p:cNvSpPr>
              <a:spLocks noChangeArrowheads="1"/>
            </p:cNvSpPr>
            <p:nvPr/>
          </p:nvSpPr>
          <p:spPr bwMode="auto">
            <a:xfrm>
              <a:off x="3840" y="165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607" name="Oval 167"/>
            <p:cNvSpPr>
              <a:spLocks noChangeArrowheads="1"/>
            </p:cNvSpPr>
            <p:nvPr/>
          </p:nvSpPr>
          <p:spPr bwMode="auto">
            <a:xfrm>
              <a:off x="3510" y="131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608" name="Oval 168"/>
            <p:cNvSpPr>
              <a:spLocks noChangeArrowheads="1"/>
            </p:cNvSpPr>
            <p:nvPr/>
          </p:nvSpPr>
          <p:spPr bwMode="auto">
            <a:xfrm>
              <a:off x="3840" y="131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609" name="Oval 169"/>
            <p:cNvSpPr>
              <a:spLocks noChangeArrowheads="1"/>
            </p:cNvSpPr>
            <p:nvPr/>
          </p:nvSpPr>
          <p:spPr bwMode="auto">
            <a:xfrm>
              <a:off x="3516" y="98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610" name="Oval 170"/>
            <p:cNvSpPr>
              <a:spLocks noChangeArrowheads="1"/>
            </p:cNvSpPr>
            <p:nvPr/>
          </p:nvSpPr>
          <p:spPr bwMode="auto">
            <a:xfrm>
              <a:off x="3846" y="98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611" name="Oval 171"/>
            <p:cNvSpPr>
              <a:spLocks noChangeArrowheads="1"/>
            </p:cNvSpPr>
            <p:nvPr/>
          </p:nvSpPr>
          <p:spPr bwMode="auto">
            <a:xfrm>
              <a:off x="4176" y="165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612" name="Oval 172"/>
            <p:cNvSpPr>
              <a:spLocks noChangeArrowheads="1"/>
            </p:cNvSpPr>
            <p:nvPr/>
          </p:nvSpPr>
          <p:spPr bwMode="auto">
            <a:xfrm>
              <a:off x="4506" y="165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613" name="Oval 173"/>
            <p:cNvSpPr>
              <a:spLocks noChangeArrowheads="1"/>
            </p:cNvSpPr>
            <p:nvPr/>
          </p:nvSpPr>
          <p:spPr bwMode="auto">
            <a:xfrm>
              <a:off x="4176" y="131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614" name="Oval 174"/>
            <p:cNvSpPr>
              <a:spLocks noChangeArrowheads="1"/>
            </p:cNvSpPr>
            <p:nvPr/>
          </p:nvSpPr>
          <p:spPr bwMode="auto">
            <a:xfrm>
              <a:off x="4506" y="131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615" name="Oval 175"/>
            <p:cNvSpPr>
              <a:spLocks noChangeArrowheads="1"/>
            </p:cNvSpPr>
            <p:nvPr/>
          </p:nvSpPr>
          <p:spPr bwMode="auto">
            <a:xfrm>
              <a:off x="4182" y="98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616" name="Oval 176"/>
            <p:cNvSpPr>
              <a:spLocks noChangeArrowheads="1"/>
            </p:cNvSpPr>
            <p:nvPr/>
          </p:nvSpPr>
          <p:spPr bwMode="auto">
            <a:xfrm>
              <a:off x="4512" y="98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617" name="Oval 177"/>
            <p:cNvSpPr>
              <a:spLocks noChangeArrowheads="1"/>
            </p:cNvSpPr>
            <p:nvPr/>
          </p:nvSpPr>
          <p:spPr bwMode="auto">
            <a:xfrm>
              <a:off x="3504" y="231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618" name="Oval 178"/>
            <p:cNvSpPr>
              <a:spLocks noChangeArrowheads="1"/>
            </p:cNvSpPr>
            <p:nvPr/>
          </p:nvSpPr>
          <p:spPr bwMode="auto">
            <a:xfrm>
              <a:off x="3834" y="231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619" name="Oval 179"/>
            <p:cNvSpPr>
              <a:spLocks noChangeArrowheads="1"/>
            </p:cNvSpPr>
            <p:nvPr/>
          </p:nvSpPr>
          <p:spPr bwMode="auto">
            <a:xfrm>
              <a:off x="3504" y="198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620" name="Oval 180"/>
            <p:cNvSpPr>
              <a:spLocks noChangeArrowheads="1"/>
            </p:cNvSpPr>
            <p:nvPr/>
          </p:nvSpPr>
          <p:spPr bwMode="auto">
            <a:xfrm>
              <a:off x="3834" y="198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621" name="Oval 181"/>
            <p:cNvSpPr>
              <a:spLocks noChangeArrowheads="1"/>
            </p:cNvSpPr>
            <p:nvPr/>
          </p:nvSpPr>
          <p:spPr bwMode="auto">
            <a:xfrm>
              <a:off x="4170" y="231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622" name="Oval 182"/>
            <p:cNvSpPr>
              <a:spLocks noChangeArrowheads="1"/>
            </p:cNvSpPr>
            <p:nvPr/>
          </p:nvSpPr>
          <p:spPr bwMode="auto">
            <a:xfrm>
              <a:off x="4500" y="231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623" name="Oval 183"/>
            <p:cNvSpPr>
              <a:spLocks noChangeArrowheads="1"/>
            </p:cNvSpPr>
            <p:nvPr/>
          </p:nvSpPr>
          <p:spPr bwMode="auto">
            <a:xfrm>
              <a:off x="4170" y="198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624" name="Oval 184"/>
            <p:cNvSpPr>
              <a:spLocks noChangeArrowheads="1"/>
            </p:cNvSpPr>
            <p:nvPr/>
          </p:nvSpPr>
          <p:spPr bwMode="auto">
            <a:xfrm>
              <a:off x="4500" y="198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625" name="Oval 185"/>
            <p:cNvSpPr>
              <a:spLocks noChangeArrowheads="1"/>
            </p:cNvSpPr>
            <p:nvPr/>
          </p:nvSpPr>
          <p:spPr bwMode="auto">
            <a:xfrm>
              <a:off x="1830" y="298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626" name="Oval 186"/>
            <p:cNvSpPr>
              <a:spLocks noChangeArrowheads="1"/>
            </p:cNvSpPr>
            <p:nvPr/>
          </p:nvSpPr>
          <p:spPr bwMode="auto">
            <a:xfrm>
              <a:off x="2166" y="298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627" name="Oval 187"/>
            <p:cNvSpPr>
              <a:spLocks noChangeArrowheads="1"/>
            </p:cNvSpPr>
            <p:nvPr/>
          </p:nvSpPr>
          <p:spPr bwMode="auto">
            <a:xfrm>
              <a:off x="2496" y="298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628" name="Oval 188"/>
            <p:cNvSpPr>
              <a:spLocks noChangeArrowheads="1"/>
            </p:cNvSpPr>
            <p:nvPr/>
          </p:nvSpPr>
          <p:spPr bwMode="auto">
            <a:xfrm>
              <a:off x="1830" y="264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629" name="Oval 189"/>
            <p:cNvSpPr>
              <a:spLocks noChangeArrowheads="1"/>
            </p:cNvSpPr>
            <p:nvPr/>
          </p:nvSpPr>
          <p:spPr bwMode="auto">
            <a:xfrm>
              <a:off x="2166" y="264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630" name="Oval 190"/>
            <p:cNvSpPr>
              <a:spLocks noChangeArrowheads="1"/>
            </p:cNvSpPr>
            <p:nvPr/>
          </p:nvSpPr>
          <p:spPr bwMode="auto">
            <a:xfrm>
              <a:off x="2496" y="264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631" name="Oval 191"/>
            <p:cNvSpPr>
              <a:spLocks noChangeArrowheads="1"/>
            </p:cNvSpPr>
            <p:nvPr/>
          </p:nvSpPr>
          <p:spPr bwMode="auto">
            <a:xfrm>
              <a:off x="2832" y="298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632" name="Oval 192"/>
            <p:cNvSpPr>
              <a:spLocks noChangeArrowheads="1"/>
            </p:cNvSpPr>
            <p:nvPr/>
          </p:nvSpPr>
          <p:spPr bwMode="auto">
            <a:xfrm>
              <a:off x="3162" y="298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633" name="Oval 193"/>
            <p:cNvSpPr>
              <a:spLocks noChangeArrowheads="1"/>
            </p:cNvSpPr>
            <p:nvPr/>
          </p:nvSpPr>
          <p:spPr bwMode="auto">
            <a:xfrm>
              <a:off x="2832" y="264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634" name="Oval 194"/>
            <p:cNvSpPr>
              <a:spLocks noChangeArrowheads="1"/>
            </p:cNvSpPr>
            <p:nvPr/>
          </p:nvSpPr>
          <p:spPr bwMode="auto">
            <a:xfrm>
              <a:off x="3162" y="264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635" name="Oval 195"/>
            <p:cNvSpPr>
              <a:spLocks noChangeArrowheads="1"/>
            </p:cNvSpPr>
            <p:nvPr/>
          </p:nvSpPr>
          <p:spPr bwMode="auto">
            <a:xfrm>
              <a:off x="1824" y="3648"/>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636" name="Oval 196"/>
            <p:cNvSpPr>
              <a:spLocks noChangeArrowheads="1"/>
            </p:cNvSpPr>
            <p:nvPr/>
          </p:nvSpPr>
          <p:spPr bwMode="auto">
            <a:xfrm>
              <a:off x="2160" y="3648"/>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637" name="Oval 197"/>
            <p:cNvSpPr>
              <a:spLocks noChangeArrowheads="1"/>
            </p:cNvSpPr>
            <p:nvPr/>
          </p:nvSpPr>
          <p:spPr bwMode="auto">
            <a:xfrm>
              <a:off x="2490" y="3648"/>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638" name="Oval 198"/>
            <p:cNvSpPr>
              <a:spLocks noChangeArrowheads="1"/>
            </p:cNvSpPr>
            <p:nvPr/>
          </p:nvSpPr>
          <p:spPr bwMode="auto">
            <a:xfrm>
              <a:off x="1824" y="331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639" name="Oval 199"/>
            <p:cNvSpPr>
              <a:spLocks noChangeArrowheads="1"/>
            </p:cNvSpPr>
            <p:nvPr/>
          </p:nvSpPr>
          <p:spPr bwMode="auto">
            <a:xfrm>
              <a:off x="2160" y="331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640" name="Oval 200"/>
            <p:cNvSpPr>
              <a:spLocks noChangeArrowheads="1"/>
            </p:cNvSpPr>
            <p:nvPr/>
          </p:nvSpPr>
          <p:spPr bwMode="auto">
            <a:xfrm>
              <a:off x="2490" y="331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641" name="Oval 201"/>
            <p:cNvSpPr>
              <a:spLocks noChangeArrowheads="1"/>
            </p:cNvSpPr>
            <p:nvPr/>
          </p:nvSpPr>
          <p:spPr bwMode="auto">
            <a:xfrm>
              <a:off x="2826" y="3648"/>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642" name="Oval 202"/>
            <p:cNvSpPr>
              <a:spLocks noChangeArrowheads="1"/>
            </p:cNvSpPr>
            <p:nvPr/>
          </p:nvSpPr>
          <p:spPr bwMode="auto">
            <a:xfrm>
              <a:off x="3156" y="3648"/>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643" name="Oval 203"/>
            <p:cNvSpPr>
              <a:spLocks noChangeArrowheads="1"/>
            </p:cNvSpPr>
            <p:nvPr/>
          </p:nvSpPr>
          <p:spPr bwMode="auto">
            <a:xfrm>
              <a:off x="2826" y="331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644" name="Oval 204"/>
            <p:cNvSpPr>
              <a:spLocks noChangeArrowheads="1"/>
            </p:cNvSpPr>
            <p:nvPr/>
          </p:nvSpPr>
          <p:spPr bwMode="auto">
            <a:xfrm>
              <a:off x="3156" y="331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645" name="Oval 205"/>
            <p:cNvSpPr>
              <a:spLocks noChangeArrowheads="1"/>
            </p:cNvSpPr>
            <p:nvPr/>
          </p:nvSpPr>
          <p:spPr bwMode="auto">
            <a:xfrm>
              <a:off x="3498" y="298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646" name="Oval 206"/>
            <p:cNvSpPr>
              <a:spLocks noChangeArrowheads="1"/>
            </p:cNvSpPr>
            <p:nvPr/>
          </p:nvSpPr>
          <p:spPr bwMode="auto">
            <a:xfrm>
              <a:off x="3828" y="298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647" name="Oval 207"/>
            <p:cNvSpPr>
              <a:spLocks noChangeArrowheads="1"/>
            </p:cNvSpPr>
            <p:nvPr/>
          </p:nvSpPr>
          <p:spPr bwMode="auto">
            <a:xfrm>
              <a:off x="3498" y="264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648" name="Oval 208"/>
            <p:cNvSpPr>
              <a:spLocks noChangeArrowheads="1"/>
            </p:cNvSpPr>
            <p:nvPr/>
          </p:nvSpPr>
          <p:spPr bwMode="auto">
            <a:xfrm>
              <a:off x="3828" y="264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649" name="Oval 209"/>
            <p:cNvSpPr>
              <a:spLocks noChangeArrowheads="1"/>
            </p:cNvSpPr>
            <p:nvPr/>
          </p:nvSpPr>
          <p:spPr bwMode="auto">
            <a:xfrm>
              <a:off x="4164" y="298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650" name="Oval 210"/>
            <p:cNvSpPr>
              <a:spLocks noChangeArrowheads="1"/>
            </p:cNvSpPr>
            <p:nvPr/>
          </p:nvSpPr>
          <p:spPr bwMode="auto">
            <a:xfrm>
              <a:off x="4494" y="298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651" name="Oval 211"/>
            <p:cNvSpPr>
              <a:spLocks noChangeArrowheads="1"/>
            </p:cNvSpPr>
            <p:nvPr/>
          </p:nvSpPr>
          <p:spPr bwMode="auto">
            <a:xfrm>
              <a:off x="4164" y="264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652" name="Oval 212"/>
            <p:cNvSpPr>
              <a:spLocks noChangeArrowheads="1"/>
            </p:cNvSpPr>
            <p:nvPr/>
          </p:nvSpPr>
          <p:spPr bwMode="auto">
            <a:xfrm>
              <a:off x="4494" y="264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653" name="Oval 213"/>
            <p:cNvSpPr>
              <a:spLocks noChangeArrowheads="1"/>
            </p:cNvSpPr>
            <p:nvPr/>
          </p:nvSpPr>
          <p:spPr bwMode="auto">
            <a:xfrm>
              <a:off x="3492" y="3648"/>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654" name="Oval 214"/>
            <p:cNvSpPr>
              <a:spLocks noChangeArrowheads="1"/>
            </p:cNvSpPr>
            <p:nvPr/>
          </p:nvSpPr>
          <p:spPr bwMode="auto">
            <a:xfrm>
              <a:off x="3822" y="3648"/>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655" name="Oval 215"/>
            <p:cNvSpPr>
              <a:spLocks noChangeArrowheads="1"/>
            </p:cNvSpPr>
            <p:nvPr/>
          </p:nvSpPr>
          <p:spPr bwMode="auto">
            <a:xfrm>
              <a:off x="3492" y="331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656" name="Oval 216"/>
            <p:cNvSpPr>
              <a:spLocks noChangeArrowheads="1"/>
            </p:cNvSpPr>
            <p:nvPr/>
          </p:nvSpPr>
          <p:spPr bwMode="auto">
            <a:xfrm>
              <a:off x="3822" y="331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657" name="Oval 217"/>
            <p:cNvSpPr>
              <a:spLocks noChangeArrowheads="1"/>
            </p:cNvSpPr>
            <p:nvPr/>
          </p:nvSpPr>
          <p:spPr bwMode="auto">
            <a:xfrm>
              <a:off x="4158" y="3648"/>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658" name="Oval 218"/>
            <p:cNvSpPr>
              <a:spLocks noChangeArrowheads="1"/>
            </p:cNvSpPr>
            <p:nvPr/>
          </p:nvSpPr>
          <p:spPr bwMode="auto">
            <a:xfrm>
              <a:off x="4488" y="3648"/>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659" name="Oval 219"/>
            <p:cNvSpPr>
              <a:spLocks noChangeArrowheads="1"/>
            </p:cNvSpPr>
            <p:nvPr/>
          </p:nvSpPr>
          <p:spPr bwMode="auto">
            <a:xfrm>
              <a:off x="4158" y="331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660" name="Oval 220"/>
            <p:cNvSpPr>
              <a:spLocks noChangeArrowheads="1"/>
            </p:cNvSpPr>
            <p:nvPr/>
          </p:nvSpPr>
          <p:spPr bwMode="auto">
            <a:xfrm>
              <a:off x="4488" y="331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661" name="Oval 221"/>
            <p:cNvSpPr>
              <a:spLocks noChangeArrowheads="1"/>
            </p:cNvSpPr>
            <p:nvPr/>
          </p:nvSpPr>
          <p:spPr bwMode="auto">
            <a:xfrm>
              <a:off x="1506" y="165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662" name="Oval 222"/>
            <p:cNvSpPr>
              <a:spLocks noChangeArrowheads="1"/>
            </p:cNvSpPr>
            <p:nvPr/>
          </p:nvSpPr>
          <p:spPr bwMode="auto">
            <a:xfrm>
              <a:off x="1506" y="131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663" name="Oval 223"/>
            <p:cNvSpPr>
              <a:spLocks noChangeArrowheads="1"/>
            </p:cNvSpPr>
            <p:nvPr/>
          </p:nvSpPr>
          <p:spPr bwMode="auto">
            <a:xfrm>
              <a:off x="1512" y="98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664" name="Oval 224"/>
            <p:cNvSpPr>
              <a:spLocks noChangeArrowheads="1"/>
            </p:cNvSpPr>
            <p:nvPr/>
          </p:nvSpPr>
          <p:spPr bwMode="auto">
            <a:xfrm>
              <a:off x="1500" y="231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665" name="Oval 225"/>
            <p:cNvSpPr>
              <a:spLocks noChangeArrowheads="1"/>
            </p:cNvSpPr>
            <p:nvPr/>
          </p:nvSpPr>
          <p:spPr bwMode="auto">
            <a:xfrm>
              <a:off x="1500" y="198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666" name="Oval 226"/>
            <p:cNvSpPr>
              <a:spLocks noChangeArrowheads="1"/>
            </p:cNvSpPr>
            <p:nvPr/>
          </p:nvSpPr>
          <p:spPr bwMode="auto">
            <a:xfrm>
              <a:off x="1494" y="298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667" name="Oval 227"/>
            <p:cNvSpPr>
              <a:spLocks noChangeArrowheads="1"/>
            </p:cNvSpPr>
            <p:nvPr/>
          </p:nvSpPr>
          <p:spPr bwMode="auto">
            <a:xfrm>
              <a:off x="1494" y="264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668" name="Oval 228"/>
            <p:cNvSpPr>
              <a:spLocks noChangeArrowheads="1"/>
            </p:cNvSpPr>
            <p:nvPr/>
          </p:nvSpPr>
          <p:spPr bwMode="auto">
            <a:xfrm>
              <a:off x="1488" y="3648"/>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669" name="Oval 229"/>
            <p:cNvSpPr>
              <a:spLocks noChangeArrowheads="1"/>
            </p:cNvSpPr>
            <p:nvPr/>
          </p:nvSpPr>
          <p:spPr bwMode="auto">
            <a:xfrm>
              <a:off x="1488" y="331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670" name="Oval 230"/>
            <p:cNvSpPr>
              <a:spLocks noChangeArrowheads="1"/>
            </p:cNvSpPr>
            <p:nvPr/>
          </p:nvSpPr>
          <p:spPr bwMode="auto">
            <a:xfrm>
              <a:off x="4842" y="165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671" name="Oval 231"/>
            <p:cNvSpPr>
              <a:spLocks noChangeArrowheads="1"/>
            </p:cNvSpPr>
            <p:nvPr/>
          </p:nvSpPr>
          <p:spPr bwMode="auto">
            <a:xfrm>
              <a:off x="4842" y="131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672" name="Oval 232"/>
            <p:cNvSpPr>
              <a:spLocks noChangeArrowheads="1"/>
            </p:cNvSpPr>
            <p:nvPr/>
          </p:nvSpPr>
          <p:spPr bwMode="auto">
            <a:xfrm>
              <a:off x="4848" y="98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673" name="Oval 233"/>
            <p:cNvSpPr>
              <a:spLocks noChangeArrowheads="1"/>
            </p:cNvSpPr>
            <p:nvPr/>
          </p:nvSpPr>
          <p:spPr bwMode="auto">
            <a:xfrm>
              <a:off x="4836" y="231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674" name="Oval 234"/>
            <p:cNvSpPr>
              <a:spLocks noChangeArrowheads="1"/>
            </p:cNvSpPr>
            <p:nvPr/>
          </p:nvSpPr>
          <p:spPr bwMode="auto">
            <a:xfrm>
              <a:off x="4836" y="198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675" name="Oval 235"/>
            <p:cNvSpPr>
              <a:spLocks noChangeArrowheads="1"/>
            </p:cNvSpPr>
            <p:nvPr/>
          </p:nvSpPr>
          <p:spPr bwMode="auto">
            <a:xfrm>
              <a:off x="4830" y="298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676" name="Oval 236"/>
            <p:cNvSpPr>
              <a:spLocks noChangeArrowheads="1"/>
            </p:cNvSpPr>
            <p:nvPr/>
          </p:nvSpPr>
          <p:spPr bwMode="auto">
            <a:xfrm>
              <a:off x="4830" y="264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677" name="Oval 237"/>
            <p:cNvSpPr>
              <a:spLocks noChangeArrowheads="1"/>
            </p:cNvSpPr>
            <p:nvPr/>
          </p:nvSpPr>
          <p:spPr bwMode="auto">
            <a:xfrm>
              <a:off x="4824" y="3648"/>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678" name="Oval 238"/>
            <p:cNvSpPr>
              <a:spLocks noChangeArrowheads="1"/>
            </p:cNvSpPr>
            <p:nvPr/>
          </p:nvSpPr>
          <p:spPr bwMode="auto">
            <a:xfrm>
              <a:off x="4824" y="331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679" name="Oval 239"/>
            <p:cNvSpPr>
              <a:spLocks noChangeArrowheads="1"/>
            </p:cNvSpPr>
            <p:nvPr/>
          </p:nvSpPr>
          <p:spPr bwMode="auto">
            <a:xfrm>
              <a:off x="1854" y="65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680" name="Oval 240"/>
            <p:cNvSpPr>
              <a:spLocks noChangeArrowheads="1"/>
            </p:cNvSpPr>
            <p:nvPr/>
          </p:nvSpPr>
          <p:spPr bwMode="auto">
            <a:xfrm>
              <a:off x="2190" y="65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681" name="Oval 241"/>
            <p:cNvSpPr>
              <a:spLocks noChangeArrowheads="1"/>
            </p:cNvSpPr>
            <p:nvPr/>
          </p:nvSpPr>
          <p:spPr bwMode="auto">
            <a:xfrm>
              <a:off x="2520" y="65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682" name="Oval 242"/>
            <p:cNvSpPr>
              <a:spLocks noChangeArrowheads="1"/>
            </p:cNvSpPr>
            <p:nvPr/>
          </p:nvSpPr>
          <p:spPr bwMode="auto">
            <a:xfrm>
              <a:off x="2856" y="65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683" name="Oval 243"/>
            <p:cNvSpPr>
              <a:spLocks noChangeArrowheads="1"/>
            </p:cNvSpPr>
            <p:nvPr/>
          </p:nvSpPr>
          <p:spPr bwMode="auto">
            <a:xfrm>
              <a:off x="3186" y="65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684" name="Oval 244"/>
            <p:cNvSpPr>
              <a:spLocks noChangeArrowheads="1"/>
            </p:cNvSpPr>
            <p:nvPr/>
          </p:nvSpPr>
          <p:spPr bwMode="auto">
            <a:xfrm>
              <a:off x="3522" y="65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685" name="Oval 245"/>
            <p:cNvSpPr>
              <a:spLocks noChangeArrowheads="1"/>
            </p:cNvSpPr>
            <p:nvPr/>
          </p:nvSpPr>
          <p:spPr bwMode="auto">
            <a:xfrm>
              <a:off x="3852" y="65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686" name="Oval 246"/>
            <p:cNvSpPr>
              <a:spLocks noChangeArrowheads="1"/>
            </p:cNvSpPr>
            <p:nvPr/>
          </p:nvSpPr>
          <p:spPr bwMode="auto">
            <a:xfrm>
              <a:off x="4188" y="65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687" name="Oval 247"/>
            <p:cNvSpPr>
              <a:spLocks noChangeArrowheads="1"/>
            </p:cNvSpPr>
            <p:nvPr/>
          </p:nvSpPr>
          <p:spPr bwMode="auto">
            <a:xfrm>
              <a:off x="4518" y="65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688" name="Oval 248"/>
            <p:cNvSpPr>
              <a:spLocks noChangeArrowheads="1"/>
            </p:cNvSpPr>
            <p:nvPr/>
          </p:nvSpPr>
          <p:spPr bwMode="auto">
            <a:xfrm>
              <a:off x="1518" y="65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689" name="Oval 249"/>
            <p:cNvSpPr>
              <a:spLocks noChangeArrowheads="1"/>
            </p:cNvSpPr>
            <p:nvPr/>
          </p:nvSpPr>
          <p:spPr bwMode="auto">
            <a:xfrm>
              <a:off x="4854" y="65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690" name="Oval 250"/>
            <p:cNvSpPr>
              <a:spLocks noChangeArrowheads="1"/>
            </p:cNvSpPr>
            <p:nvPr/>
          </p:nvSpPr>
          <p:spPr bwMode="auto">
            <a:xfrm>
              <a:off x="1866" y="32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691" name="Oval 251"/>
            <p:cNvSpPr>
              <a:spLocks noChangeArrowheads="1"/>
            </p:cNvSpPr>
            <p:nvPr/>
          </p:nvSpPr>
          <p:spPr bwMode="auto">
            <a:xfrm>
              <a:off x="2202" y="32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692" name="Oval 252"/>
            <p:cNvSpPr>
              <a:spLocks noChangeArrowheads="1"/>
            </p:cNvSpPr>
            <p:nvPr/>
          </p:nvSpPr>
          <p:spPr bwMode="auto">
            <a:xfrm>
              <a:off x="2532" y="32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693" name="Oval 253"/>
            <p:cNvSpPr>
              <a:spLocks noChangeArrowheads="1"/>
            </p:cNvSpPr>
            <p:nvPr/>
          </p:nvSpPr>
          <p:spPr bwMode="auto">
            <a:xfrm>
              <a:off x="2868" y="32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694" name="Oval 254"/>
            <p:cNvSpPr>
              <a:spLocks noChangeArrowheads="1"/>
            </p:cNvSpPr>
            <p:nvPr/>
          </p:nvSpPr>
          <p:spPr bwMode="auto">
            <a:xfrm>
              <a:off x="3198" y="32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695" name="Oval 255"/>
            <p:cNvSpPr>
              <a:spLocks noChangeArrowheads="1"/>
            </p:cNvSpPr>
            <p:nvPr/>
          </p:nvSpPr>
          <p:spPr bwMode="auto">
            <a:xfrm>
              <a:off x="3534" y="32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696" name="Oval 256"/>
            <p:cNvSpPr>
              <a:spLocks noChangeArrowheads="1"/>
            </p:cNvSpPr>
            <p:nvPr/>
          </p:nvSpPr>
          <p:spPr bwMode="auto">
            <a:xfrm>
              <a:off x="3864" y="32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697" name="Oval 257"/>
            <p:cNvSpPr>
              <a:spLocks noChangeArrowheads="1"/>
            </p:cNvSpPr>
            <p:nvPr/>
          </p:nvSpPr>
          <p:spPr bwMode="auto">
            <a:xfrm>
              <a:off x="4200" y="32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698" name="Oval 258"/>
            <p:cNvSpPr>
              <a:spLocks noChangeArrowheads="1"/>
            </p:cNvSpPr>
            <p:nvPr/>
          </p:nvSpPr>
          <p:spPr bwMode="auto">
            <a:xfrm>
              <a:off x="4530" y="32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699" name="Oval 259"/>
            <p:cNvSpPr>
              <a:spLocks noChangeArrowheads="1"/>
            </p:cNvSpPr>
            <p:nvPr/>
          </p:nvSpPr>
          <p:spPr bwMode="auto">
            <a:xfrm>
              <a:off x="1530" y="32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9700" name="Oval 260"/>
            <p:cNvSpPr>
              <a:spLocks noChangeArrowheads="1"/>
            </p:cNvSpPr>
            <p:nvPr/>
          </p:nvSpPr>
          <p:spPr bwMode="auto">
            <a:xfrm>
              <a:off x="4866" y="32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grpSp>
      <p:pic>
        <p:nvPicPr>
          <p:cNvPr id="189578" name="Picture 138" descr="18_deg"/>
          <p:cNvPicPr>
            <a:picLocks noChangeAspect="1" noChangeArrowheads="1"/>
          </p:cNvPicPr>
          <p:nvPr/>
        </p:nvPicPr>
        <p:blipFill>
          <a:blip r:embed="rId2"/>
          <a:srcRect/>
          <a:stretch>
            <a:fillRect/>
          </a:stretch>
        </p:blipFill>
        <p:spPr bwMode="auto">
          <a:xfrm>
            <a:off x="6834188" y="2590800"/>
            <a:ext cx="1928812" cy="1223963"/>
          </a:xfrm>
          <a:prstGeom prst="rect">
            <a:avLst/>
          </a:prstGeom>
          <a:noFill/>
        </p:spPr>
      </p:pic>
      <p:sp>
        <p:nvSpPr>
          <p:cNvPr id="161" name="Text Box 346"/>
          <p:cNvSpPr txBox="1">
            <a:spLocks noChangeArrowheads="1"/>
          </p:cNvSpPr>
          <p:nvPr/>
        </p:nvSpPr>
        <p:spPr bwMode="auto">
          <a:xfrm>
            <a:off x="4572000" y="2743200"/>
            <a:ext cx="429516" cy="371476"/>
          </a:xfrm>
          <a:prstGeom prst="rect">
            <a:avLst/>
          </a:prstGeom>
          <a:noFill/>
          <a:ln w="12700">
            <a:noFill/>
            <a:miter lim="800000"/>
            <a:headEnd/>
            <a:tailEnd type="none" w="sm" len="sm"/>
          </a:ln>
          <a:effectLst/>
        </p:spPr>
        <p:txBody>
          <a:bodyPr wrap="square">
            <a:spAutoFit/>
          </a:bodyPr>
          <a:lstStyle/>
          <a:p>
            <a:pPr>
              <a:spcBef>
                <a:spcPct val="50000"/>
              </a:spcBef>
            </a:pPr>
            <a:r>
              <a:rPr lang="en-US" b="0" dirty="0">
                <a:solidFill>
                  <a:srgbClr val="33CC33"/>
                </a:solidFill>
              </a:rPr>
              <a:t>G</a:t>
            </a:r>
            <a:endParaRPr lang="el-GR" b="0" dirty="0">
              <a:solidFill>
                <a:srgbClr val="33CC33"/>
              </a:solidFill>
            </a:endParaRPr>
          </a:p>
        </p:txBody>
      </p:sp>
      <p:sp>
        <p:nvSpPr>
          <p:cNvPr id="162" name="Rectangle 143"/>
          <p:cNvSpPr>
            <a:spLocks noChangeArrowheads="1"/>
          </p:cNvSpPr>
          <p:nvPr/>
        </p:nvSpPr>
        <p:spPr bwMode="auto">
          <a:xfrm>
            <a:off x="3810000" y="2895600"/>
            <a:ext cx="367408" cy="369332"/>
          </a:xfrm>
          <a:prstGeom prst="rect">
            <a:avLst/>
          </a:prstGeom>
          <a:noFill/>
          <a:ln w="12700">
            <a:noFill/>
            <a:miter lim="800000"/>
            <a:headEnd/>
            <a:tailEnd type="none" w="sm" len="sm"/>
          </a:ln>
          <a:effectLst/>
        </p:spPr>
        <p:txBody>
          <a:bodyPr wrap="none">
            <a:spAutoFit/>
          </a:bodyPr>
          <a:lstStyle/>
          <a:p>
            <a:r>
              <a:rPr lang="en-US" i="1" dirty="0">
                <a:solidFill>
                  <a:srgbClr val="FF0000"/>
                </a:solidFill>
              </a:rPr>
              <a:t>k</a:t>
            </a:r>
            <a:r>
              <a:rPr lang="en-US" i="1" baseline="-25000" dirty="0">
                <a:solidFill>
                  <a:srgbClr val="FF0000"/>
                </a:solidFill>
              </a:rPr>
              <a:t>0</a:t>
            </a:r>
          </a:p>
        </p:txBody>
      </p:sp>
      <p:sp>
        <p:nvSpPr>
          <p:cNvPr id="163" name="Rectangle 144"/>
          <p:cNvSpPr>
            <a:spLocks noChangeArrowheads="1"/>
          </p:cNvSpPr>
          <p:nvPr/>
        </p:nvSpPr>
        <p:spPr bwMode="auto">
          <a:xfrm>
            <a:off x="5105400" y="2895600"/>
            <a:ext cx="346570" cy="369332"/>
          </a:xfrm>
          <a:prstGeom prst="rect">
            <a:avLst/>
          </a:prstGeom>
          <a:noFill/>
          <a:ln w="12700">
            <a:noFill/>
            <a:miter lim="800000"/>
            <a:headEnd/>
            <a:tailEnd type="none" w="sm" len="sm"/>
          </a:ln>
          <a:effectLst/>
        </p:spPr>
        <p:txBody>
          <a:bodyPr wrap="none">
            <a:spAutoFit/>
          </a:bodyPr>
          <a:lstStyle/>
          <a:p>
            <a:r>
              <a:rPr lang="en-US" i="1" dirty="0">
                <a:solidFill>
                  <a:srgbClr val="FF0000"/>
                </a:solidFill>
              </a:rPr>
              <a:t>k’</a:t>
            </a:r>
            <a:endParaRPr lang="en-US" i="1" baseline="-25000" dirty="0">
              <a:solidFill>
                <a:srgbClr val="FF0000"/>
              </a:solidFill>
            </a:endParaRPr>
          </a:p>
        </p:txBody>
      </p:sp>
    </p:spTree>
    <p:extLst>
      <p:ext uri="{BB962C8B-B14F-4D97-AF65-F5344CB8AC3E}">
        <p14:creationId xmlns:p14="http://schemas.microsoft.com/office/powerpoint/2010/main" val="25930219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Line 2"/>
          <p:cNvSpPr>
            <a:spLocks noChangeShapeType="1"/>
          </p:cNvSpPr>
          <p:nvPr/>
        </p:nvSpPr>
        <p:spPr bwMode="auto">
          <a:xfrm>
            <a:off x="3352800" y="3276600"/>
            <a:ext cx="3352800" cy="0"/>
          </a:xfrm>
          <a:prstGeom prst="line">
            <a:avLst/>
          </a:prstGeom>
          <a:noFill/>
          <a:ln w="12700" cap="rnd">
            <a:solidFill>
              <a:schemeClr val="bg1"/>
            </a:solidFill>
            <a:prstDash val="sysDot"/>
            <a:round/>
            <a:headEnd/>
            <a:tailEnd/>
          </a:ln>
          <a:effectLst/>
        </p:spPr>
        <p:txBody>
          <a:bodyPr/>
          <a:lstStyle/>
          <a:p>
            <a:endParaRPr lang="en-US"/>
          </a:p>
        </p:txBody>
      </p:sp>
      <p:sp>
        <p:nvSpPr>
          <p:cNvPr id="188419" name="Oval 3"/>
          <p:cNvSpPr>
            <a:spLocks noChangeArrowheads="1"/>
          </p:cNvSpPr>
          <p:nvPr/>
        </p:nvSpPr>
        <p:spPr bwMode="auto">
          <a:xfrm>
            <a:off x="2081213" y="1973263"/>
            <a:ext cx="2590800" cy="2590800"/>
          </a:xfrm>
          <a:prstGeom prst="ellipse">
            <a:avLst/>
          </a:prstGeom>
          <a:noFill/>
          <a:ln w="28575">
            <a:solidFill>
              <a:srgbClr val="FFCC00"/>
            </a:solidFill>
            <a:round/>
            <a:headEnd/>
            <a:tailEnd type="none" w="sm" len="sm"/>
          </a:ln>
          <a:effectLst/>
        </p:spPr>
        <p:txBody>
          <a:bodyPr wrap="none" anchor="ctr"/>
          <a:lstStyle/>
          <a:p>
            <a:endParaRPr lang="en-US"/>
          </a:p>
        </p:txBody>
      </p:sp>
      <p:grpSp>
        <p:nvGrpSpPr>
          <p:cNvPr id="2" name="Group 4"/>
          <p:cNvGrpSpPr>
            <a:grpSpLocks/>
          </p:cNvGrpSpPr>
          <p:nvPr/>
        </p:nvGrpSpPr>
        <p:grpSpPr bwMode="auto">
          <a:xfrm rot="-743768">
            <a:off x="1981200" y="609600"/>
            <a:ext cx="5438775" cy="5353050"/>
            <a:chOff x="1488" y="324"/>
            <a:chExt cx="3426" cy="3372"/>
          </a:xfrm>
        </p:grpSpPr>
        <p:sp>
          <p:nvSpPr>
            <p:cNvPr id="188421" name="Oval 5"/>
            <p:cNvSpPr>
              <a:spLocks noChangeArrowheads="1"/>
            </p:cNvSpPr>
            <p:nvPr/>
          </p:nvSpPr>
          <p:spPr bwMode="auto">
            <a:xfrm>
              <a:off x="1842" y="165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422" name="Oval 6"/>
            <p:cNvSpPr>
              <a:spLocks noChangeArrowheads="1"/>
            </p:cNvSpPr>
            <p:nvPr/>
          </p:nvSpPr>
          <p:spPr bwMode="auto">
            <a:xfrm>
              <a:off x="2178" y="165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423" name="Oval 7"/>
            <p:cNvSpPr>
              <a:spLocks noChangeArrowheads="1"/>
            </p:cNvSpPr>
            <p:nvPr/>
          </p:nvSpPr>
          <p:spPr bwMode="auto">
            <a:xfrm>
              <a:off x="2508" y="165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424" name="Oval 8"/>
            <p:cNvSpPr>
              <a:spLocks noChangeArrowheads="1"/>
            </p:cNvSpPr>
            <p:nvPr/>
          </p:nvSpPr>
          <p:spPr bwMode="auto">
            <a:xfrm>
              <a:off x="1842" y="131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425" name="Oval 9"/>
            <p:cNvSpPr>
              <a:spLocks noChangeArrowheads="1"/>
            </p:cNvSpPr>
            <p:nvPr/>
          </p:nvSpPr>
          <p:spPr bwMode="auto">
            <a:xfrm>
              <a:off x="2178" y="131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426" name="Oval 10"/>
            <p:cNvSpPr>
              <a:spLocks noChangeArrowheads="1"/>
            </p:cNvSpPr>
            <p:nvPr/>
          </p:nvSpPr>
          <p:spPr bwMode="auto">
            <a:xfrm>
              <a:off x="2508" y="131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427" name="Oval 11"/>
            <p:cNvSpPr>
              <a:spLocks noChangeArrowheads="1"/>
            </p:cNvSpPr>
            <p:nvPr/>
          </p:nvSpPr>
          <p:spPr bwMode="auto">
            <a:xfrm>
              <a:off x="1848" y="98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428" name="Oval 12"/>
            <p:cNvSpPr>
              <a:spLocks noChangeArrowheads="1"/>
            </p:cNvSpPr>
            <p:nvPr/>
          </p:nvSpPr>
          <p:spPr bwMode="auto">
            <a:xfrm>
              <a:off x="2184" y="98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429" name="Oval 13"/>
            <p:cNvSpPr>
              <a:spLocks noChangeArrowheads="1"/>
            </p:cNvSpPr>
            <p:nvPr/>
          </p:nvSpPr>
          <p:spPr bwMode="auto">
            <a:xfrm>
              <a:off x="2514" y="98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430" name="Oval 14"/>
            <p:cNvSpPr>
              <a:spLocks noChangeArrowheads="1"/>
            </p:cNvSpPr>
            <p:nvPr/>
          </p:nvSpPr>
          <p:spPr bwMode="auto">
            <a:xfrm>
              <a:off x="2844" y="165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431" name="Oval 15"/>
            <p:cNvSpPr>
              <a:spLocks noChangeArrowheads="1"/>
            </p:cNvSpPr>
            <p:nvPr/>
          </p:nvSpPr>
          <p:spPr bwMode="auto">
            <a:xfrm>
              <a:off x="3174" y="165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432" name="Oval 16"/>
            <p:cNvSpPr>
              <a:spLocks noChangeArrowheads="1"/>
            </p:cNvSpPr>
            <p:nvPr/>
          </p:nvSpPr>
          <p:spPr bwMode="auto">
            <a:xfrm>
              <a:off x="2844" y="131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433" name="Oval 17"/>
            <p:cNvSpPr>
              <a:spLocks noChangeArrowheads="1"/>
            </p:cNvSpPr>
            <p:nvPr/>
          </p:nvSpPr>
          <p:spPr bwMode="auto">
            <a:xfrm>
              <a:off x="3174" y="131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434" name="Oval 18"/>
            <p:cNvSpPr>
              <a:spLocks noChangeArrowheads="1"/>
            </p:cNvSpPr>
            <p:nvPr/>
          </p:nvSpPr>
          <p:spPr bwMode="auto">
            <a:xfrm>
              <a:off x="2850" y="98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435" name="Oval 19"/>
            <p:cNvSpPr>
              <a:spLocks noChangeArrowheads="1"/>
            </p:cNvSpPr>
            <p:nvPr/>
          </p:nvSpPr>
          <p:spPr bwMode="auto">
            <a:xfrm>
              <a:off x="3180" y="98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436" name="Oval 20"/>
            <p:cNvSpPr>
              <a:spLocks noChangeArrowheads="1"/>
            </p:cNvSpPr>
            <p:nvPr/>
          </p:nvSpPr>
          <p:spPr bwMode="auto">
            <a:xfrm>
              <a:off x="1836" y="231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437" name="Oval 21"/>
            <p:cNvSpPr>
              <a:spLocks noChangeArrowheads="1"/>
            </p:cNvSpPr>
            <p:nvPr/>
          </p:nvSpPr>
          <p:spPr bwMode="auto">
            <a:xfrm>
              <a:off x="2172" y="231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438" name="Oval 22"/>
            <p:cNvSpPr>
              <a:spLocks noChangeArrowheads="1"/>
            </p:cNvSpPr>
            <p:nvPr/>
          </p:nvSpPr>
          <p:spPr bwMode="auto">
            <a:xfrm>
              <a:off x="2502" y="231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439" name="Oval 23"/>
            <p:cNvSpPr>
              <a:spLocks noChangeArrowheads="1"/>
            </p:cNvSpPr>
            <p:nvPr/>
          </p:nvSpPr>
          <p:spPr bwMode="auto">
            <a:xfrm>
              <a:off x="1836" y="198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440" name="Oval 24"/>
            <p:cNvSpPr>
              <a:spLocks noChangeArrowheads="1"/>
            </p:cNvSpPr>
            <p:nvPr/>
          </p:nvSpPr>
          <p:spPr bwMode="auto">
            <a:xfrm>
              <a:off x="2172" y="198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441" name="Oval 25"/>
            <p:cNvSpPr>
              <a:spLocks noChangeArrowheads="1"/>
            </p:cNvSpPr>
            <p:nvPr/>
          </p:nvSpPr>
          <p:spPr bwMode="auto">
            <a:xfrm>
              <a:off x="2502" y="198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442" name="Oval 26"/>
            <p:cNvSpPr>
              <a:spLocks noChangeArrowheads="1"/>
            </p:cNvSpPr>
            <p:nvPr/>
          </p:nvSpPr>
          <p:spPr bwMode="auto">
            <a:xfrm>
              <a:off x="2838" y="231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443" name="Oval 27"/>
            <p:cNvSpPr>
              <a:spLocks noChangeArrowheads="1"/>
            </p:cNvSpPr>
            <p:nvPr/>
          </p:nvSpPr>
          <p:spPr bwMode="auto">
            <a:xfrm>
              <a:off x="3168" y="231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444" name="Oval 28"/>
            <p:cNvSpPr>
              <a:spLocks noChangeArrowheads="1"/>
            </p:cNvSpPr>
            <p:nvPr/>
          </p:nvSpPr>
          <p:spPr bwMode="auto">
            <a:xfrm>
              <a:off x="2838" y="198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445" name="Oval 29"/>
            <p:cNvSpPr>
              <a:spLocks noChangeArrowheads="1"/>
            </p:cNvSpPr>
            <p:nvPr/>
          </p:nvSpPr>
          <p:spPr bwMode="auto">
            <a:xfrm>
              <a:off x="3168" y="198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446" name="Oval 30"/>
            <p:cNvSpPr>
              <a:spLocks noChangeArrowheads="1"/>
            </p:cNvSpPr>
            <p:nvPr/>
          </p:nvSpPr>
          <p:spPr bwMode="auto">
            <a:xfrm>
              <a:off x="3510" y="165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447" name="Oval 31"/>
            <p:cNvSpPr>
              <a:spLocks noChangeArrowheads="1"/>
            </p:cNvSpPr>
            <p:nvPr/>
          </p:nvSpPr>
          <p:spPr bwMode="auto">
            <a:xfrm>
              <a:off x="3840" y="165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448" name="Oval 32"/>
            <p:cNvSpPr>
              <a:spLocks noChangeArrowheads="1"/>
            </p:cNvSpPr>
            <p:nvPr/>
          </p:nvSpPr>
          <p:spPr bwMode="auto">
            <a:xfrm>
              <a:off x="3510" y="131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449" name="Oval 33"/>
            <p:cNvSpPr>
              <a:spLocks noChangeArrowheads="1"/>
            </p:cNvSpPr>
            <p:nvPr/>
          </p:nvSpPr>
          <p:spPr bwMode="auto">
            <a:xfrm>
              <a:off x="3840" y="131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450" name="Oval 34"/>
            <p:cNvSpPr>
              <a:spLocks noChangeArrowheads="1"/>
            </p:cNvSpPr>
            <p:nvPr/>
          </p:nvSpPr>
          <p:spPr bwMode="auto">
            <a:xfrm>
              <a:off x="3516" y="98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451" name="Oval 35"/>
            <p:cNvSpPr>
              <a:spLocks noChangeArrowheads="1"/>
            </p:cNvSpPr>
            <p:nvPr/>
          </p:nvSpPr>
          <p:spPr bwMode="auto">
            <a:xfrm>
              <a:off x="3846" y="98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452" name="Oval 36"/>
            <p:cNvSpPr>
              <a:spLocks noChangeArrowheads="1"/>
            </p:cNvSpPr>
            <p:nvPr/>
          </p:nvSpPr>
          <p:spPr bwMode="auto">
            <a:xfrm>
              <a:off x="4176" y="165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453" name="Oval 37"/>
            <p:cNvSpPr>
              <a:spLocks noChangeArrowheads="1"/>
            </p:cNvSpPr>
            <p:nvPr/>
          </p:nvSpPr>
          <p:spPr bwMode="auto">
            <a:xfrm>
              <a:off x="4506" y="165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454" name="Oval 38"/>
            <p:cNvSpPr>
              <a:spLocks noChangeArrowheads="1"/>
            </p:cNvSpPr>
            <p:nvPr/>
          </p:nvSpPr>
          <p:spPr bwMode="auto">
            <a:xfrm>
              <a:off x="4176" y="131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455" name="Oval 39"/>
            <p:cNvSpPr>
              <a:spLocks noChangeArrowheads="1"/>
            </p:cNvSpPr>
            <p:nvPr/>
          </p:nvSpPr>
          <p:spPr bwMode="auto">
            <a:xfrm>
              <a:off x="4506" y="131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456" name="Oval 40"/>
            <p:cNvSpPr>
              <a:spLocks noChangeArrowheads="1"/>
            </p:cNvSpPr>
            <p:nvPr/>
          </p:nvSpPr>
          <p:spPr bwMode="auto">
            <a:xfrm>
              <a:off x="4182" y="98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457" name="Oval 41"/>
            <p:cNvSpPr>
              <a:spLocks noChangeArrowheads="1"/>
            </p:cNvSpPr>
            <p:nvPr/>
          </p:nvSpPr>
          <p:spPr bwMode="auto">
            <a:xfrm>
              <a:off x="4512" y="98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458" name="Oval 42"/>
            <p:cNvSpPr>
              <a:spLocks noChangeArrowheads="1"/>
            </p:cNvSpPr>
            <p:nvPr/>
          </p:nvSpPr>
          <p:spPr bwMode="auto">
            <a:xfrm>
              <a:off x="3504" y="231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459" name="Oval 43"/>
            <p:cNvSpPr>
              <a:spLocks noChangeArrowheads="1"/>
            </p:cNvSpPr>
            <p:nvPr/>
          </p:nvSpPr>
          <p:spPr bwMode="auto">
            <a:xfrm>
              <a:off x="3834" y="231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460" name="Oval 44"/>
            <p:cNvSpPr>
              <a:spLocks noChangeArrowheads="1"/>
            </p:cNvSpPr>
            <p:nvPr/>
          </p:nvSpPr>
          <p:spPr bwMode="auto">
            <a:xfrm>
              <a:off x="3504" y="198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461" name="Oval 45"/>
            <p:cNvSpPr>
              <a:spLocks noChangeArrowheads="1"/>
            </p:cNvSpPr>
            <p:nvPr/>
          </p:nvSpPr>
          <p:spPr bwMode="auto">
            <a:xfrm>
              <a:off x="3834" y="198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462" name="Oval 46"/>
            <p:cNvSpPr>
              <a:spLocks noChangeArrowheads="1"/>
            </p:cNvSpPr>
            <p:nvPr/>
          </p:nvSpPr>
          <p:spPr bwMode="auto">
            <a:xfrm>
              <a:off x="4170" y="231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463" name="Oval 47"/>
            <p:cNvSpPr>
              <a:spLocks noChangeArrowheads="1"/>
            </p:cNvSpPr>
            <p:nvPr/>
          </p:nvSpPr>
          <p:spPr bwMode="auto">
            <a:xfrm>
              <a:off x="4500" y="231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464" name="Oval 48"/>
            <p:cNvSpPr>
              <a:spLocks noChangeArrowheads="1"/>
            </p:cNvSpPr>
            <p:nvPr/>
          </p:nvSpPr>
          <p:spPr bwMode="auto">
            <a:xfrm>
              <a:off x="4170" y="198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465" name="Oval 49"/>
            <p:cNvSpPr>
              <a:spLocks noChangeArrowheads="1"/>
            </p:cNvSpPr>
            <p:nvPr/>
          </p:nvSpPr>
          <p:spPr bwMode="auto">
            <a:xfrm>
              <a:off x="4500" y="198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466" name="Oval 50"/>
            <p:cNvSpPr>
              <a:spLocks noChangeArrowheads="1"/>
            </p:cNvSpPr>
            <p:nvPr/>
          </p:nvSpPr>
          <p:spPr bwMode="auto">
            <a:xfrm>
              <a:off x="1830" y="298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467" name="Oval 51"/>
            <p:cNvSpPr>
              <a:spLocks noChangeArrowheads="1"/>
            </p:cNvSpPr>
            <p:nvPr/>
          </p:nvSpPr>
          <p:spPr bwMode="auto">
            <a:xfrm>
              <a:off x="2166" y="298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468" name="Oval 52"/>
            <p:cNvSpPr>
              <a:spLocks noChangeArrowheads="1"/>
            </p:cNvSpPr>
            <p:nvPr/>
          </p:nvSpPr>
          <p:spPr bwMode="auto">
            <a:xfrm>
              <a:off x="2496" y="298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469" name="Oval 53"/>
            <p:cNvSpPr>
              <a:spLocks noChangeArrowheads="1"/>
            </p:cNvSpPr>
            <p:nvPr/>
          </p:nvSpPr>
          <p:spPr bwMode="auto">
            <a:xfrm>
              <a:off x="1830" y="264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470" name="Oval 54"/>
            <p:cNvSpPr>
              <a:spLocks noChangeArrowheads="1"/>
            </p:cNvSpPr>
            <p:nvPr/>
          </p:nvSpPr>
          <p:spPr bwMode="auto">
            <a:xfrm>
              <a:off x="2166" y="264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471" name="Oval 55"/>
            <p:cNvSpPr>
              <a:spLocks noChangeArrowheads="1"/>
            </p:cNvSpPr>
            <p:nvPr/>
          </p:nvSpPr>
          <p:spPr bwMode="auto">
            <a:xfrm>
              <a:off x="2496" y="264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472" name="Oval 56"/>
            <p:cNvSpPr>
              <a:spLocks noChangeArrowheads="1"/>
            </p:cNvSpPr>
            <p:nvPr/>
          </p:nvSpPr>
          <p:spPr bwMode="auto">
            <a:xfrm>
              <a:off x="2832" y="298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473" name="Oval 57"/>
            <p:cNvSpPr>
              <a:spLocks noChangeArrowheads="1"/>
            </p:cNvSpPr>
            <p:nvPr/>
          </p:nvSpPr>
          <p:spPr bwMode="auto">
            <a:xfrm>
              <a:off x="3162" y="298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474" name="Oval 58"/>
            <p:cNvSpPr>
              <a:spLocks noChangeArrowheads="1"/>
            </p:cNvSpPr>
            <p:nvPr/>
          </p:nvSpPr>
          <p:spPr bwMode="auto">
            <a:xfrm>
              <a:off x="2832" y="264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475" name="Oval 59"/>
            <p:cNvSpPr>
              <a:spLocks noChangeArrowheads="1"/>
            </p:cNvSpPr>
            <p:nvPr/>
          </p:nvSpPr>
          <p:spPr bwMode="auto">
            <a:xfrm>
              <a:off x="3162" y="264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476" name="Oval 60"/>
            <p:cNvSpPr>
              <a:spLocks noChangeArrowheads="1"/>
            </p:cNvSpPr>
            <p:nvPr/>
          </p:nvSpPr>
          <p:spPr bwMode="auto">
            <a:xfrm>
              <a:off x="1824" y="3648"/>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477" name="Oval 61"/>
            <p:cNvSpPr>
              <a:spLocks noChangeArrowheads="1"/>
            </p:cNvSpPr>
            <p:nvPr/>
          </p:nvSpPr>
          <p:spPr bwMode="auto">
            <a:xfrm>
              <a:off x="2160" y="3648"/>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478" name="Oval 62"/>
            <p:cNvSpPr>
              <a:spLocks noChangeArrowheads="1"/>
            </p:cNvSpPr>
            <p:nvPr/>
          </p:nvSpPr>
          <p:spPr bwMode="auto">
            <a:xfrm>
              <a:off x="2490" y="3648"/>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479" name="Oval 63"/>
            <p:cNvSpPr>
              <a:spLocks noChangeArrowheads="1"/>
            </p:cNvSpPr>
            <p:nvPr/>
          </p:nvSpPr>
          <p:spPr bwMode="auto">
            <a:xfrm>
              <a:off x="1824" y="331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480" name="Oval 64"/>
            <p:cNvSpPr>
              <a:spLocks noChangeArrowheads="1"/>
            </p:cNvSpPr>
            <p:nvPr/>
          </p:nvSpPr>
          <p:spPr bwMode="auto">
            <a:xfrm>
              <a:off x="2160" y="331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481" name="Oval 65"/>
            <p:cNvSpPr>
              <a:spLocks noChangeArrowheads="1"/>
            </p:cNvSpPr>
            <p:nvPr/>
          </p:nvSpPr>
          <p:spPr bwMode="auto">
            <a:xfrm>
              <a:off x="2490" y="331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482" name="Oval 66"/>
            <p:cNvSpPr>
              <a:spLocks noChangeArrowheads="1"/>
            </p:cNvSpPr>
            <p:nvPr/>
          </p:nvSpPr>
          <p:spPr bwMode="auto">
            <a:xfrm>
              <a:off x="2826" y="3648"/>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483" name="Oval 67"/>
            <p:cNvSpPr>
              <a:spLocks noChangeArrowheads="1"/>
            </p:cNvSpPr>
            <p:nvPr/>
          </p:nvSpPr>
          <p:spPr bwMode="auto">
            <a:xfrm>
              <a:off x="3156" y="3648"/>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484" name="Oval 68"/>
            <p:cNvSpPr>
              <a:spLocks noChangeArrowheads="1"/>
            </p:cNvSpPr>
            <p:nvPr/>
          </p:nvSpPr>
          <p:spPr bwMode="auto">
            <a:xfrm>
              <a:off x="2826" y="331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485" name="Oval 69"/>
            <p:cNvSpPr>
              <a:spLocks noChangeArrowheads="1"/>
            </p:cNvSpPr>
            <p:nvPr/>
          </p:nvSpPr>
          <p:spPr bwMode="auto">
            <a:xfrm>
              <a:off x="3156" y="331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486" name="Oval 70"/>
            <p:cNvSpPr>
              <a:spLocks noChangeArrowheads="1"/>
            </p:cNvSpPr>
            <p:nvPr/>
          </p:nvSpPr>
          <p:spPr bwMode="auto">
            <a:xfrm>
              <a:off x="3498" y="298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487" name="Oval 71"/>
            <p:cNvSpPr>
              <a:spLocks noChangeArrowheads="1"/>
            </p:cNvSpPr>
            <p:nvPr/>
          </p:nvSpPr>
          <p:spPr bwMode="auto">
            <a:xfrm>
              <a:off x="3828" y="298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488" name="Oval 72"/>
            <p:cNvSpPr>
              <a:spLocks noChangeArrowheads="1"/>
            </p:cNvSpPr>
            <p:nvPr/>
          </p:nvSpPr>
          <p:spPr bwMode="auto">
            <a:xfrm>
              <a:off x="3498" y="264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489" name="Oval 73"/>
            <p:cNvSpPr>
              <a:spLocks noChangeArrowheads="1"/>
            </p:cNvSpPr>
            <p:nvPr/>
          </p:nvSpPr>
          <p:spPr bwMode="auto">
            <a:xfrm>
              <a:off x="3828" y="264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490" name="Oval 74"/>
            <p:cNvSpPr>
              <a:spLocks noChangeArrowheads="1"/>
            </p:cNvSpPr>
            <p:nvPr/>
          </p:nvSpPr>
          <p:spPr bwMode="auto">
            <a:xfrm>
              <a:off x="4164" y="298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491" name="Oval 75"/>
            <p:cNvSpPr>
              <a:spLocks noChangeArrowheads="1"/>
            </p:cNvSpPr>
            <p:nvPr/>
          </p:nvSpPr>
          <p:spPr bwMode="auto">
            <a:xfrm>
              <a:off x="4494" y="298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492" name="Oval 76"/>
            <p:cNvSpPr>
              <a:spLocks noChangeArrowheads="1"/>
            </p:cNvSpPr>
            <p:nvPr/>
          </p:nvSpPr>
          <p:spPr bwMode="auto">
            <a:xfrm>
              <a:off x="4164" y="264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493" name="Oval 77"/>
            <p:cNvSpPr>
              <a:spLocks noChangeArrowheads="1"/>
            </p:cNvSpPr>
            <p:nvPr/>
          </p:nvSpPr>
          <p:spPr bwMode="auto">
            <a:xfrm>
              <a:off x="4494" y="264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494" name="Oval 78"/>
            <p:cNvSpPr>
              <a:spLocks noChangeArrowheads="1"/>
            </p:cNvSpPr>
            <p:nvPr/>
          </p:nvSpPr>
          <p:spPr bwMode="auto">
            <a:xfrm>
              <a:off x="3492" y="3648"/>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495" name="Oval 79"/>
            <p:cNvSpPr>
              <a:spLocks noChangeArrowheads="1"/>
            </p:cNvSpPr>
            <p:nvPr/>
          </p:nvSpPr>
          <p:spPr bwMode="auto">
            <a:xfrm>
              <a:off x="3822" y="3648"/>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496" name="Oval 80"/>
            <p:cNvSpPr>
              <a:spLocks noChangeArrowheads="1"/>
            </p:cNvSpPr>
            <p:nvPr/>
          </p:nvSpPr>
          <p:spPr bwMode="auto">
            <a:xfrm>
              <a:off x="3492" y="331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497" name="Oval 81"/>
            <p:cNvSpPr>
              <a:spLocks noChangeArrowheads="1"/>
            </p:cNvSpPr>
            <p:nvPr/>
          </p:nvSpPr>
          <p:spPr bwMode="auto">
            <a:xfrm>
              <a:off x="3822" y="331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498" name="Oval 82"/>
            <p:cNvSpPr>
              <a:spLocks noChangeArrowheads="1"/>
            </p:cNvSpPr>
            <p:nvPr/>
          </p:nvSpPr>
          <p:spPr bwMode="auto">
            <a:xfrm>
              <a:off x="4158" y="3648"/>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499" name="Oval 83"/>
            <p:cNvSpPr>
              <a:spLocks noChangeArrowheads="1"/>
            </p:cNvSpPr>
            <p:nvPr/>
          </p:nvSpPr>
          <p:spPr bwMode="auto">
            <a:xfrm>
              <a:off x="4488" y="3648"/>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500" name="Oval 84"/>
            <p:cNvSpPr>
              <a:spLocks noChangeArrowheads="1"/>
            </p:cNvSpPr>
            <p:nvPr/>
          </p:nvSpPr>
          <p:spPr bwMode="auto">
            <a:xfrm>
              <a:off x="4158" y="331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501" name="Oval 85"/>
            <p:cNvSpPr>
              <a:spLocks noChangeArrowheads="1"/>
            </p:cNvSpPr>
            <p:nvPr/>
          </p:nvSpPr>
          <p:spPr bwMode="auto">
            <a:xfrm>
              <a:off x="4488" y="331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502" name="Oval 86"/>
            <p:cNvSpPr>
              <a:spLocks noChangeArrowheads="1"/>
            </p:cNvSpPr>
            <p:nvPr/>
          </p:nvSpPr>
          <p:spPr bwMode="auto">
            <a:xfrm>
              <a:off x="1506" y="165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503" name="Oval 87"/>
            <p:cNvSpPr>
              <a:spLocks noChangeArrowheads="1"/>
            </p:cNvSpPr>
            <p:nvPr/>
          </p:nvSpPr>
          <p:spPr bwMode="auto">
            <a:xfrm>
              <a:off x="1506" y="131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504" name="Oval 88"/>
            <p:cNvSpPr>
              <a:spLocks noChangeArrowheads="1"/>
            </p:cNvSpPr>
            <p:nvPr/>
          </p:nvSpPr>
          <p:spPr bwMode="auto">
            <a:xfrm>
              <a:off x="1512" y="98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505" name="Oval 89"/>
            <p:cNvSpPr>
              <a:spLocks noChangeArrowheads="1"/>
            </p:cNvSpPr>
            <p:nvPr/>
          </p:nvSpPr>
          <p:spPr bwMode="auto">
            <a:xfrm>
              <a:off x="1500" y="231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506" name="Oval 90"/>
            <p:cNvSpPr>
              <a:spLocks noChangeArrowheads="1"/>
            </p:cNvSpPr>
            <p:nvPr/>
          </p:nvSpPr>
          <p:spPr bwMode="auto">
            <a:xfrm>
              <a:off x="1500" y="198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507" name="Oval 91"/>
            <p:cNvSpPr>
              <a:spLocks noChangeArrowheads="1"/>
            </p:cNvSpPr>
            <p:nvPr/>
          </p:nvSpPr>
          <p:spPr bwMode="auto">
            <a:xfrm>
              <a:off x="1494" y="298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508" name="Oval 92"/>
            <p:cNvSpPr>
              <a:spLocks noChangeArrowheads="1"/>
            </p:cNvSpPr>
            <p:nvPr/>
          </p:nvSpPr>
          <p:spPr bwMode="auto">
            <a:xfrm>
              <a:off x="1494" y="264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509" name="Oval 93"/>
            <p:cNvSpPr>
              <a:spLocks noChangeArrowheads="1"/>
            </p:cNvSpPr>
            <p:nvPr/>
          </p:nvSpPr>
          <p:spPr bwMode="auto">
            <a:xfrm>
              <a:off x="1488" y="3648"/>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510" name="Oval 94"/>
            <p:cNvSpPr>
              <a:spLocks noChangeArrowheads="1"/>
            </p:cNvSpPr>
            <p:nvPr/>
          </p:nvSpPr>
          <p:spPr bwMode="auto">
            <a:xfrm>
              <a:off x="1488" y="331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511" name="Oval 95"/>
            <p:cNvSpPr>
              <a:spLocks noChangeArrowheads="1"/>
            </p:cNvSpPr>
            <p:nvPr/>
          </p:nvSpPr>
          <p:spPr bwMode="auto">
            <a:xfrm>
              <a:off x="4842" y="165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512" name="Oval 96"/>
            <p:cNvSpPr>
              <a:spLocks noChangeArrowheads="1"/>
            </p:cNvSpPr>
            <p:nvPr/>
          </p:nvSpPr>
          <p:spPr bwMode="auto">
            <a:xfrm>
              <a:off x="4842" y="131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513" name="Oval 97"/>
            <p:cNvSpPr>
              <a:spLocks noChangeArrowheads="1"/>
            </p:cNvSpPr>
            <p:nvPr/>
          </p:nvSpPr>
          <p:spPr bwMode="auto">
            <a:xfrm>
              <a:off x="4848" y="98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514" name="Oval 98"/>
            <p:cNvSpPr>
              <a:spLocks noChangeArrowheads="1"/>
            </p:cNvSpPr>
            <p:nvPr/>
          </p:nvSpPr>
          <p:spPr bwMode="auto">
            <a:xfrm>
              <a:off x="4836" y="231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515" name="Oval 99"/>
            <p:cNvSpPr>
              <a:spLocks noChangeArrowheads="1"/>
            </p:cNvSpPr>
            <p:nvPr/>
          </p:nvSpPr>
          <p:spPr bwMode="auto">
            <a:xfrm>
              <a:off x="4836" y="198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516" name="Oval 100"/>
            <p:cNvSpPr>
              <a:spLocks noChangeArrowheads="1"/>
            </p:cNvSpPr>
            <p:nvPr/>
          </p:nvSpPr>
          <p:spPr bwMode="auto">
            <a:xfrm>
              <a:off x="4830" y="298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517" name="Oval 101"/>
            <p:cNvSpPr>
              <a:spLocks noChangeArrowheads="1"/>
            </p:cNvSpPr>
            <p:nvPr/>
          </p:nvSpPr>
          <p:spPr bwMode="auto">
            <a:xfrm>
              <a:off x="4830" y="264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518" name="Oval 102"/>
            <p:cNvSpPr>
              <a:spLocks noChangeArrowheads="1"/>
            </p:cNvSpPr>
            <p:nvPr/>
          </p:nvSpPr>
          <p:spPr bwMode="auto">
            <a:xfrm>
              <a:off x="4824" y="3648"/>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519" name="Oval 103"/>
            <p:cNvSpPr>
              <a:spLocks noChangeArrowheads="1"/>
            </p:cNvSpPr>
            <p:nvPr/>
          </p:nvSpPr>
          <p:spPr bwMode="auto">
            <a:xfrm>
              <a:off x="4824" y="331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520" name="Oval 104"/>
            <p:cNvSpPr>
              <a:spLocks noChangeArrowheads="1"/>
            </p:cNvSpPr>
            <p:nvPr/>
          </p:nvSpPr>
          <p:spPr bwMode="auto">
            <a:xfrm>
              <a:off x="1854" y="65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521" name="Oval 105"/>
            <p:cNvSpPr>
              <a:spLocks noChangeArrowheads="1"/>
            </p:cNvSpPr>
            <p:nvPr/>
          </p:nvSpPr>
          <p:spPr bwMode="auto">
            <a:xfrm>
              <a:off x="2190" y="65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522" name="Oval 106"/>
            <p:cNvSpPr>
              <a:spLocks noChangeArrowheads="1"/>
            </p:cNvSpPr>
            <p:nvPr/>
          </p:nvSpPr>
          <p:spPr bwMode="auto">
            <a:xfrm>
              <a:off x="2520" y="65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523" name="Oval 107"/>
            <p:cNvSpPr>
              <a:spLocks noChangeArrowheads="1"/>
            </p:cNvSpPr>
            <p:nvPr/>
          </p:nvSpPr>
          <p:spPr bwMode="auto">
            <a:xfrm>
              <a:off x="2856" y="65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524" name="Oval 108"/>
            <p:cNvSpPr>
              <a:spLocks noChangeArrowheads="1"/>
            </p:cNvSpPr>
            <p:nvPr/>
          </p:nvSpPr>
          <p:spPr bwMode="auto">
            <a:xfrm>
              <a:off x="3186" y="65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525" name="Oval 109"/>
            <p:cNvSpPr>
              <a:spLocks noChangeArrowheads="1"/>
            </p:cNvSpPr>
            <p:nvPr/>
          </p:nvSpPr>
          <p:spPr bwMode="auto">
            <a:xfrm>
              <a:off x="3522" y="65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526" name="Oval 110"/>
            <p:cNvSpPr>
              <a:spLocks noChangeArrowheads="1"/>
            </p:cNvSpPr>
            <p:nvPr/>
          </p:nvSpPr>
          <p:spPr bwMode="auto">
            <a:xfrm>
              <a:off x="3852" y="65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527" name="Oval 111"/>
            <p:cNvSpPr>
              <a:spLocks noChangeArrowheads="1"/>
            </p:cNvSpPr>
            <p:nvPr/>
          </p:nvSpPr>
          <p:spPr bwMode="auto">
            <a:xfrm>
              <a:off x="4188" y="65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528" name="Oval 112"/>
            <p:cNvSpPr>
              <a:spLocks noChangeArrowheads="1"/>
            </p:cNvSpPr>
            <p:nvPr/>
          </p:nvSpPr>
          <p:spPr bwMode="auto">
            <a:xfrm>
              <a:off x="4518" y="65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529" name="Oval 113"/>
            <p:cNvSpPr>
              <a:spLocks noChangeArrowheads="1"/>
            </p:cNvSpPr>
            <p:nvPr/>
          </p:nvSpPr>
          <p:spPr bwMode="auto">
            <a:xfrm>
              <a:off x="1518" y="65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530" name="Oval 114"/>
            <p:cNvSpPr>
              <a:spLocks noChangeArrowheads="1"/>
            </p:cNvSpPr>
            <p:nvPr/>
          </p:nvSpPr>
          <p:spPr bwMode="auto">
            <a:xfrm>
              <a:off x="4854" y="65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531" name="Oval 115"/>
            <p:cNvSpPr>
              <a:spLocks noChangeArrowheads="1"/>
            </p:cNvSpPr>
            <p:nvPr/>
          </p:nvSpPr>
          <p:spPr bwMode="auto">
            <a:xfrm>
              <a:off x="1866" y="32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532" name="Oval 116"/>
            <p:cNvSpPr>
              <a:spLocks noChangeArrowheads="1"/>
            </p:cNvSpPr>
            <p:nvPr/>
          </p:nvSpPr>
          <p:spPr bwMode="auto">
            <a:xfrm>
              <a:off x="2202" y="32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533" name="Oval 117"/>
            <p:cNvSpPr>
              <a:spLocks noChangeArrowheads="1"/>
            </p:cNvSpPr>
            <p:nvPr/>
          </p:nvSpPr>
          <p:spPr bwMode="auto">
            <a:xfrm>
              <a:off x="2532" y="32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534" name="Oval 118"/>
            <p:cNvSpPr>
              <a:spLocks noChangeArrowheads="1"/>
            </p:cNvSpPr>
            <p:nvPr/>
          </p:nvSpPr>
          <p:spPr bwMode="auto">
            <a:xfrm>
              <a:off x="2868" y="32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535" name="Oval 119"/>
            <p:cNvSpPr>
              <a:spLocks noChangeArrowheads="1"/>
            </p:cNvSpPr>
            <p:nvPr/>
          </p:nvSpPr>
          <p:spPr bwMode="auto">
            <a:xfrm>
              <a:off x="3198" y="32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536" name="Oval 120"/>
            <p:cNvSpPr>
              <a:spLocks noChangeArrowheads="1"/>
            </p:cNvSpPr>
            <p:nvPr/>
          </p:nvSpPr>
          <p:spPr bwMode="auto">
            <a:xfrm>
              <a:off x="3534" y="32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537" name="Oval 121"/>
            <p:cNvSpPr>
              <a:spLocks noChangeArrowheads="1"/>
            </p:cNvSpPr>
            <p:nvPr/>
          </p:nvSpPr>
          <p:spPr bwMode="auto">
            <a:xfrm>
              <a:off x="3864" y="32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538" name="Oval 122"/>
            <p:cNvSpPr>
              <a:spLocks noChangeArrowheads="1"/>
            </p:cNvSpPr>
            <p:nvPr/>
          </p:nvSpPr>
          <p:spPr bwMode="auto">
            <a:xfrm>
              <a:off x="4200" y="32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539" name="Oval 123"/>
            <p:cNvSpPr>
              <a:spLocks noChangeArrowheads="1"/>
            </p:cNvSpPr>
            <p:nvPr/>
          </p:nvSpPr>
          <p:spPr bwMode="auto">
            <a:xfrm>
              <a:off x="4530" y="32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540" name="Oval 124"/>
            <p:cNvSpPr>
              <a:spLocks noChangeArrowheads="1"/>
            </p:cNvSpPr>
            <p:nvPr/>
          </p:nvSpPr>
          <p:spPr bwMode="auto">
            <a:xfrm>
              <a:off x="1530" y="32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88541" name="Oval 125"/>
            <p:cNvSpPr>
              <a:spLocks noChangeArrowheads="1"/>
            </p:cNvSpPr>
            <p:nvPr/>
          </p:nvSpPr>
          <p:spPr bwMode="auto">
            <a:xfrm>
              <a:off x="4866" y="32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grpSp>
      <p:sp>
        <p:nvSpPr>
          <p:cNvPr id="188542" name="Line 126"/>
          <p:cNvSpPr>
            <a:spLocks noChangeShapeType="1"/>
          </p:cNvSpPr>
          <p:nvPr/>
        </p:nvSpPr>
        <p:spPr bwMode="auto">
          <a:xfrm>
            <a:off x="3411538" y="3276600"/>
            <a:ext cx="1295400" cy="0"/>
          </a:xfrm>
          <a:prstGeom prst="line">
            <a:avLst/>
          </a:prstGeom>
          <a:noFill/>
          <a:ln w="38100">
            <a:solidFill>
              <a:srgbClr val="FF0000"/>
            </a:solidFill>
            <a:round/>
            <a:headEnd/>
            <a:tailEnd type="triangle" w="med" len="med"/>
          </a:ln>
          <a:effectLst/>
        </p:spPr>
        <p:txBody>
          <a:bodyPr/>
          <a:lstStyle/>
          <a:p>
            <a:endParaRPr lang="en-US"/>
          </a:p>
        </p:txBody>
      </p:sp>
      <p:sp>
        <p:nvSpPr>
          <p:cNvPr id="188543" name="AutoShape 127"/>
          <p:cNvSpPr>
            <a:spLocks noChangeArrowheads="1"/>
          </p:cNvSpPr>
          <p:nvPr/>
        </p:nvSpPr>
        <p:spPr bwMode="auto">
          <a:xfrm rot="14757714">
            <a:off x="6134100" y="2333625"/>
            <a:ext cx="304800" cy="533400"/>
          </a:xfrm>
          <a:prstGeom prst="can">
            <a:avLst>
              <a:gd name="adj" fmla="val 43750"/>
            </a:avLst>
          </a:prstGeom>
          <a:solidFill>
            <a:srgbClr val="FF0000"/>
          </a:solidFill>
          <a:ln w="12700">
            <a:solidFill>
              <a:srgbClr val="333333"/>
            </a:solidFill>
            <a:round/>
            <a:headEnd/>
            <a:tailEnd type="none" w="sm" len="sm"/>
          </a:ln>
          <a:effectLst/>
        </p:spPr>
        <p:txBody>
          <a:bodyPr wrap="none" anchor="ctr"/>
          <a:lstStyle/>
          <a:p>
            <a:endParaRPr lang="en-US"/>
          </a:p>
        </p:txBody>
      </p:sp>
      <p:sp>
        <p:nvSpPr>
          <p:cNvPr id="188545" name="Arc 129"/>
          <p:cNvSpPr>
            <a:spLocks/>
          </p:cNvSpPr>
          <p:nvPr/>
        </p:nvSpPr>
        <p:spPr bwMode="auto">
          <a:xfrm rot="642502">
            <a:off x="5715000" y="2590800"/>
            <a:ext cx="1066800" cy="585788"/>
          </a:xfrm>
          <a:custGeom>
            <a:avLst/>
            <a:gdLst>
              <a:gd name="G0" fmla="+- 0 0 0"/>
              <a:gd name="G1" fmla="+- 13821 0 0"/>
              <a:gd name="G2" fmla="+- 21600 0 0"/>
              <a:gd name="T0" fmla="*/ 16599 w 21600"/>
              <a:gd name="T1" fmla="*/ 0 h 13821"/>
              <a:gd name="T2" fmla="*/ 21600 w 21600"/>
              <a:gd name="T3" fmla="*/ 13821 h 13821"/>
              <a:gd name="T4" fmla="*/ 0 w 21600"/>
              <a:gd name="T5" fmla="*/ 13821 h 13821"/>
            </a:gdLst>
            <a:ahLst/>
            <a:cxnLst>
              <a:cxn ang="0">
                <a:pos x="T0" y="T1"/>
              </a:cxn>
              <a:cxn ang="0">
                <a:pos x="T2" y="T3"/>
              </a:cxn>
              <a:cxn ang="0">
                <a:pos x="T4" y="T5"/>
              </a:cxn>
            </a:cxnLst>
            <a:rect l="0" t="0" r="r" b="b"/>
            <a:pathLst>
              <a:path w="21600" h="13821" fill="none" extrusionOk="0">
                <a:moveTo>
                  <a:pt x="16599" y="-1"/>
                </a:moveTo>
                <a:cubicBezTo>
                  <a:pt x="19830" y="3880"/>
                  <a:pt x="21600" y="8771"/>
                  <a:pt x="21600" y="13821"/>
                </a:cubicBezTo>
              </a:path>
              <a:path w="21600" h="13821" stroke="0" extrusionOk="0">
                <a:moveTo>
                  <a:pt x="16599" y="-1"/>
                </a:moveTo>
                <a:cubicBezTo>
                  <a:pt x="19830" y="3880"/>
                  <a:pt x="21600" y="8771"/>
                  <a:pt x="21600" y="13821"/>
                </a:cubicBezTo>
                <a:lnTo>
                  <a:pt x="0" y="13821"/>
                </a:lnTo>
                <a:close/>
              </a:path>
            </a:pathLst>
          </a:custGeom>
          <a:noFill/>
          <a:ln w="38100" cap="rnd">
            <a:solidFill>
              <a:srgbClr val="FFCC00"/>
            </a:solidFill>
            <a:prstDash val="sysDot"/>
            <a:round/>
            <a:headEnd/>
            <a:tailEnd type="none" w="sm" len="sm"/>
          </a:ln>
          <a:effectLst/>
        </p:spPr>
        <p:txBody>
          <a:bodyPr wrap="none" anchor="ctr"/>
          <a:lstStyle/>
          <a:p>
            <a:endParaRPr lang="en-US"/>
          </a:p>
        </p:txBody>
      </p:sp>
      <p:pic>
        <p:nvPicPr>
          <p:cNvPr id="188546" name="Picture 130" descr="23_deg"/>
          <p:cNvPicPr>
            <a:picLocks noChangeAspect="1" noChangeArrowheads="1"/>
          </p:cNvPicPr>
          <p:nvPr/>
        </p:nvPicPr>
        <p:blipFill>
          <a:blip r:embed="rId2"/>
          <a:srcRect/>
          <a:stretch>
            <a:fillRect/>
          </a:stretch>
        </p:blipFill>
        <p:spPr bwMode="auto">
          <a:xfrm>
            <a:off x="6834188" y="2590800"/>
            <a:ext cx="1928812" cy="1223963"/>
          </a:xfrm>
          <a:prstGeom prst="rect">
            <a:avLst/>
          </a:prstGeom>
          <a:noFill/>
        </p:spPr>
      </p:pic>
      <p:sp>
        <p:nvSpPr>
          <p:cNvPr id="188547" name="Oval 131"/>
          <p:cNvSpPr>
            <a:spLocks noChangeArrowheads="1"/>
          </p:cNvSpPr>
          <p:nvPr/>
        </p:nvSpPr>
        <p:spPr bwMode="auto">
          <a:xfrm>
            <a:off x="4610100" y="3200400"/>
            <a:ext cx="152400" cy="152400"/>
          </a:xfrm>
          <a:prstGeom prst="ellipse">
            <a:avLst/>
          </a:prstGeom>
          <a:solidFill>
            <a:srgbClr val="FFCC00"/>
          </a:solidFill>
          <a:ln w="12700">
            <a:solidFill>
              <a:srgbClr val="333333"/>
            </a:solidFill>
            <a:round/>
            <a:headEnd/>
            <a:tailEnd type="none" w="sm" len="sm"/>
          </a:ln>
          <a:effectLst/>
        </p:spPr>
        <p:txBody>
          <a:bodyPr wrap="none" anchor="ctr"/>
          <a:lstStyle/>
          <a:p>
            <a:endParaRPr lang="en-US"/>
          </a:p>
        </p:txBody>
      </p:sp>
      <p:sp>
        <p:nvSpPr>
          <p:cNvPr id="188548" name="Line 132"/>
          <p:cNvSpPr>
            <a:spLocks noChangeShapeType="1"/>
          </p:cNvSpPr>
          <p:nvPr/>
        </p:nvSpPr>
        <p:spPr bwMode="auto">
          <a:xfrm>
            <a:off x="3390900" y="3276600"/>
            <a:ext cx="1295400" cy="0"/>
          </a:xfrm>
          <a:prstGeom prst="line">
            <a:avLst/>
          </a:prstGeom>
          <a:noFill/>
          <a:ln w="38100">
            <a:solidFill>
              <a:srgbClr val="FF0000"/>
            </a:solidFill>
            <a:round/>
            <a:headEnd/>
            <a:tailEnd type="triangle" w="med" len="med"/>
          </a:ln>
          <a:effectLst/>
        </p:spPr>
        <p:txBody>
          <a:bodyPr/>
          <a:lstStyle/>
          <a:p>
            <a:endParaRPr lang="en-US"/>
          </a:p>
        </p:txBody>
      </p:sp>
      <p:sp>
        <p:nvSpPr>
          <p:cNvPr id="188549" name="Text Box 133"/>
          <p:cNvSpPr txBox="1">
            <a:spLocks noChangeArrowheads="1"/>
          </p:cNvSpPr>
          <p:nvPr/>
        </p:nvSpPr>
        <p:spPr bwMode="auto">
          <a:xfrm>
            <a:off x="1752600" y="146050"/>
            <a:ext cx="5715000" cy="836613"/>
          </a:xfrm>
          <a:prstGeom prst="rect">
            <a:avLst/>
          </a:prstGeom>
          <a:gradFill rotWithShape="1">
            <a:gsLst>
              <a:gs pos="0">
                <a:srgbClr val="0033CC"/>
              </a:gs>
              <a:gs pos="100000">
                <a:srgbClr val="0033CC">
                  <a:gamma/>
                  <a:shade val="76863"/>
                  <a:invGamma/>
                </a:srgbClr>
              </a:gs>
            </a:gsLst>
            <a:lin ang="0" scaled="1"/>
          </a:gradFill>
          <a:ln w="12700">
            <a:solidFill>
              <a:schemeClr val="tx1"/>
            </a:solidFill>
            <a:miter lim="800000"/>
            <a:headEnd/>
            <a:tailEnd/>
          </a:ln>
          <a:effectLst/>
        </p:spPr>
        <p:txBody>
          <a:bodyPr anchor="ctr">
            <a:spAutoFit/>
          </a:bodyPr>
          <a:lstStyle/>
          <a:p>
            <a:pPr marL="114300" indent="-114300"/>
            <a:r>
              <a:rPr lang="en-US" sz="2800" i="1"/>
              <a:t>1. Longitudinal  or  </a:t>
            </a:r>
            <a:r>
              <a:rPr lang="el-GR" sz="2800" i="1">
                <a:cs typeface="Arial" charset="0"/>
              </a:rPr>
              <a:t>θ</a:t>
            </a:r>
            <a:r>
              <a:rPr lang="en-US" sz="2800" i="1"/>
              <a:t>-2</a:t>
            </a:r>
            <a:r>
              <a:rPr lang="el-GR" sz="2800" i="1">
                <a:cs typeface="Arial" charset="0"/>
              </a:rPr>
              <a:t>θ</a:t>
            </a:r>
            <a:r>
              <a:rPr lang="en-US" sz="2800" i="1"/>
              <a:t> scan</a:t>
            </a:r>
          </a:p>
          <a:p>
            <a:pPr marL="114300" indent="-114300"/>
            <a:r>
              <a:rPr lang="en-US" sz="2000" i="1"/>
              <a:t>Sample moves on </a:t>
            </a:r>
            <a:r>
              <a:rPr lang="el-GR" sz="2000" i="1"/>
              <a:t>θ</a:t>
            </a:r>
            <a:r>
              <a:rPr lang="en-US" sz="2000" i="1"/>
              <a:t>, Detector follows on 2</a:t>
            </a:r>
            <a:r>
              <a:rPr lang="el-GR" sz="2000" i="1"/>
              <a:t>θ</a:t>
            </a:r>
            <a:endParaRPr lang="en-US" sz="2000" i="1"/>
          </a:p>
        </p:txBody>
      </p:sp>
      <p:sp>
        <p:nvSpPr>
          <p:cNvPr id="188550" name="Line 134"/>
          <p:cNvSpPr>
            <a:spLocks noChangeShapeType="1"/>
          </p:cNvSpPr>
          <p:nvPr/>
        </p:nvSpPr>
        <p:spPr bwMode="auto">
          <a:xfrm flipH="1" flipV="1">
            <a:off x="3048000" y="1676400"/>
            <a:ext cx="1644650" cy="1619250"/>
          </a:xfrm>
          <a:prstGeom prst="line">
            <a:avLst/>
          </a:prstGeom>
          <a:noFill/>
          <a:ln w="12700" cap="rnd">
            <a:solidFill>
              <a:schemeClr val="bg1"/>
            </a:solidFill>
            <a:prstDash val="sysDot"/>
            <a:round/>
            <a:headEnd/>
            <a:tailEnd type="triangle" w="med" len="med"/>
          </a:ln>
          <a:effectLst/>
        </p:spPr>
        <p:txBody>
          <a:bodyPr/>
          <a:lstStyle/>
          <a:p>
            <a:endParaRPr lang="en-US"/>
          </a:p>
        </p:txBody>
      </p:sp>
      <p:sp>
        <p:nvSpPr>
          <p:cNvPr id="188551" name="Line 135"/>
          <p:cNvSpPr>
            <a:spLocks noChangeShapeType="1"/>
          </p:cNvSpPr>
          <p:nvPr/>
        </p:nvSpPr>
        <p:spPr bwMode="auto">
          <a:xfrm>
            <a:off x="4589000" y="2762250"/>
            <a:ext cx="85725" cy="523875"/>
          </a:xfrm>
          <a:prstGeom prst="line">
            <a:avLst/>
          </a:prstGeom>
          <a:noFill/>
          <a:ln w="38100">
            <a:solidFill>
              <a:srgbClr val="33CC33"/>
            </a:solidFill>
            <a:round/>
            <a:headEnd type="triangle" w="med" len="med"/>
            <a:tailEnd type="none" w="sm" len="sm"/>
          </a:ln>
          <a:effectLst/>
        </p:spPr>
        <p:txBody>
          <a:bodyPr/>
          <a:lstStyle/>
          <a:p>
            <a:endParaRPr lang="en-US"/>
          </a:p>
        </p:txBody>
      </p:sp>
      <p:sp>
        <p:nvSpPr>
          <p:cNvPr id="188553" name="Text Box 137"/>
          <p:cNvSpPr txBox="1">
            <a:spLocks noChangeArrowheads="1"/>
          </p:cNvSpPr>
          <p:nvPr/>
        </p:nvSpPr>
        <p:spPr bwMode="auto">
          <a:xfrm>
            <a:off x="5629275" y="2905125"/>
            <a:ext cx="417513" cy="366713"/>
          </a:xfrm>
          <a:prstGeom prst="rect">
            <a:avLst/>
          </a:prstGeom>
          <a:noFill/>
          <a:ln w="28575">
            <a:noFill/>
            <a:miter lim="800000"/>
            <a:headEnd/>
            <a:tailEnd/>
          </a:ln>
          <a:effectLst/>
        </p:spPr>
        <p:txBody>
          <a:bodyPr wrap="none">
            <a:spAutoFit/>
          </a:bodyPr>
          <a:lstStyle/>
          <a:p>
            <a:pPr eaLnBrk="1" hangingPunct="1"/>
            <a:r>
              <a:rPr lang="en-US" b="0">
                <a:latin typeface="Symbol" pitchFamily="18" charset="2"/>
              </a:rPr>
              <a:t>2q</a:t>
            </a:r>
          </a:p>
        </p:txBody>
      </p:sp>
      <p:sp>
        <p:nvSpPr>
          <p:cNvPr id="138" name="Text Box 346"/>
          <p:cNvSpPr txBox="1">
            <a:spLocks noChangeArrowheads="1"/>
          </p:cNvSpPr>
          <p:nvPr/>
        </p:nvSpPr>
        <p:spPr bwMode="auto">
          <a:xfrm>
            <a:off x="4572000" y="2743200"/>
            <a:ext cx="429516" cy="371476"/>
          </a:xfrm>
          <a:prstGeom prst="rect">
            <a:avLst/>
          </a:prstGeom>
          <a:noFill/>
          <a:ln w="12700">
            <a:noFill/>
            <a:miter lim="800000"/>
            <a:headEnd/>
            <a:tailEnd type="none" w="sm" len="sm"/>
          </a:ln>
          <a:effectLst/>
        </p:spPr>
        <p:txBody>
          <a:bodyPr wrap="square">
            <a:spAutoFit/>
          </a:bodyPr>
          <a:lstStyle/>
          <a:p>
            <a:pPr>
              <a:spcBef>
                <a:spcPct val="50000"/>
              </a:spcBef>
            </a:pPr>
            <a:r>
              <a:rPr lang="en-US" b="0" i="1" dirty="0">
                <a:solidFill>
                  <a:srgbClr val="33CC33"/>
                </a:solidFill>
              </a:rPr>
              <a:t>G</a:t>
            </a:r>
            <a:endParaRPr lang="el-GR" b="0" dirty="0">
              <a:solidFill>
                <a:srgbClr val="33CC33"/>
              </a:solidFill>
            </a:endParaRPr>
          </a:p>
        </p:txBody>
      </p:sp>
      <p:sp>
        <p:nvSpPr>
          <p:cNvPr id="139" name="Rectangle 143"/>
          <p:cNvSpPr>
            <a:spLocks noChangeArrowheads="1"/>
          </p:cNvSpPr>
          <p:nvPr/>
        </p:nvSpPr>
        <p:spPr bwMode="auto">
          <a:xfrm>
            <a:off x="3810000" y="2895600"/>
            <a:ext cx="367408" cy="369332"/>
          </a:xfrm>
          <a:prstGeom prst="rect">
            <a:avLst/>
          </a:prstGeom>
          <a:noFill/>
          <a:ln w="12700">
            <a:noFill/>
            <a:miter lim="800000"/>
            <a:headEnd/>
            <a:tailEnd type="none" w="sm" len="sm"/>
          </a:ln>
          <a:effectLst/>
        </p:spPr>
        <p:txBody>
          <a:bodyPr wrap="none">
            <a:spAutoFit/>
          </a:bodyPr>
          <a:lstStyle/>
          <a:p>
            <a:r>
              <a:rPr lang="en-US" i="1" dirty="0">
                <a:solidFill>
                  <a:srgbClr val="FF0000"/>
                </a:solidFill>
              </a:rPr>
              <a:t>k</a:t>
            </a:r>
            <a:r>
              <a:rPr lang="en-US" i="1" baseline="-25000" dirty="0">
                <a:solidFill>
                  <a:srgbClr val="FF0000"/>
                </a:solidFill>
              </a:rPr>
              <a:t>0</a:t>
            </a:r>
          </a:p>
        </p:txBody>
      </p:sp>
      <p:sp>
        <p:nvSpPr>
          <p:cNvPr id="140" name="Rectangle 144"/>
          <p:cNvSpPr>
            <a:spLocks noChangeArrowheads="1"/>
          </p:cNvSpPr>
          <p:nvPr/>
        </p:nvSpPr>
        <p:spPr bwMode="auto">
          <a:xfrm>
            <a:off x="5279778" y="2954540"/>
            <a:ext cx="346570" cy="369332"/>
          </a:xfrm>
          <a:prstGeom prst="rect">
            <a:avLst/>
          </a:prstGeom>
          <a:noFill/>
          <a:ln w="12700">
            <a:noFill/>
            <a:miter lim="800000"/>
            <a:headEnd/>
            <a:tailEnd type="none" w="sm" len="sm"/>
          </a:ln>
          <a:effectLst/>
        </p:spPr>
        <p:txBody>
          <a:bodyPr wrap="none">
            <a:spAutoFit/>
          </a:bodyPr>
          <a:lstStyle/>
          <a:p>
            <a:r>
              <a:rPr lang="en-US" i="1" dirty="0">
                <a:solidFill>
                  <a:srgbClr val="FF0000"/>
                </a:solidFill>
              </a:rPr>
              <a:t>k’</a:t>
            </a:r>
            <a:endParaRPr lang="en-US" i="1" baseline="-25000" dirty="0">
              <a:solidFill>
                <a:srgbClr val="FF0000"/>
              </a:solidFill>
            </a:endParaRPr>
          </a:p>
        </p:txBody>
      </p:sp>
      <p:sp>
        <p:nvSpPr>
          <p:cNvPr id="188544" name="Line 128"/>
          <p:cNvSpPr>
            <a:spLocks noChangeShapeType="1"/>
          </p:cNvSpPr>
          <p:nvPr/>
        </p:nvSpPr>
        <p:spPr bwMode="auto">
          <a:xfrm rot="-1489460">
            <a:off x="4645025" y="2995613"/>
            <a:ext cx="1298575" cy="31750"/>
          </a:xfrm>
          <a:prstGeom prst="line">
            <a:avLst/>
          </a:prstGeom>
          <a:noFill/>
          <a:ln w="38100">
            <a:solidFill>
              <a:srgbClr val="FF0000"/>
            </a:solidFill>
            <a:round/>
            <a:headEnd/>
            <a:tailEnd type="triangle" w="med" len="med"/>
          </a:ln>
          <a:effectLst/>
        </p:spPr>
        <p:txBody>
          <a:bodyPr/>
          <a:lstStyle/>
          <a:p>
            <a:endParaRPr lang="en-US"/>
          </a:p>
        </p:txBody>
      </p:sp>
    </p:spTree>
    <p:extLst>
      <p:ext uri="{BB962C8B-B14F-4D97-AF65-F5344CB8AC3E}">
        <p14:creationId xmlns:p14="http://schemas.microsoft.com/office/powerpoint/2010/main" val="18626145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Line 2"/>
          <p:cNvSpPr>
            <a:spLocks noChangeShapeType="1"/>
          </p:cNvSpPr>
          <p:nvPr/>
        </p:nvSpPr>
        <p:spPr bwMode="auto">
          <a:xfrm>
            <a:off x="3352800" y="3276600"/>
            <a:ext cx="3352800" cy="0"/>
          </a:xfrm>
          <a:prstGeom prst="line">
            <a:avLst/>
          </a:prstGeom>
          <a:noFill/>
          <a:ln w="12700" cap="rnd">
            <a:solidFill>
              <a:schemeClr val="bg1"/>
            </a:solidFill>
            <a:prstDash val="sysDot"/>
            <a:round/>
            <a:headEnd/>
            <a:tailEnd/>
          </a:ln>
          <a:effectLst/>
        </p:spPr>
        <p:txBody>
          <a:bodyPr/>
          <a:lstStyle/>
          <a:p>
            <a:endParaRPr lang="en-US"/>
          </a:p>
        </p:txBody>
      </p:sp>
      <p:sp>
        <p:nvSpPr>
          <p:cNvPr id="192515" name="Oval 3"/>
          <p:cNvSpPr>
            <a:spLocks noChangeArrowheads="1"/>
          </p:cNvSpPr>
          <p:nvPr/>
        </p:nvSpPr>
        <p:spPr bwMode="auto">
          <a:xfrm>
            <a:off x="2081213" y="1973263"/>
            <a:ext cx="2590800" cy="2590800"/>
          </a:xfrm>
          <a:prstGeom prst="ellipse">
            <a:avLst/>
          </a:prstGeom>
          <a:noFill/>
          <a:ln w="28575">
            <a:solidFill>
              <a:srgbClr val="FFCC00"/>
            </a:solidFill>
            <a:round/>
            <a:headEnd/>
            <a:tailEnd type="none" w="sm" len="sm"/>
          </a:ln>
          <a:effectLst/>
        </p:spPr>
        <p:txBody>
          <a:bodyPr wrap="none" anchor="ctr"/>
          <a:lstStyle/>
          <a:p>
            <a:endParaRPr lang="en-US"/>
          </a:p>
        </p:txBody>
      </p:sp>
      <p:grpSp>
        <p:nvGrpSpPr>
          <p:cNvPr id="2" name="Group 4"/>
          <p:cNvGrpSpPr>
            <a:grpSpLocks/>
          </p:cNvGrpSpPr>
          <p:nvPr/>
        </p:nvGrpSpPr>
        <p:grpSpPr bwMode="auto">
          <a:xfrm rot="-1075556">
            <a:off x="1981200" y="609600"/>
            <a:ext cx="5438775" cy="5353050"/>
            <a:chOff x="1488" y="324"/>
            <a:chExt cx="3426" cy="3372"/>
          </a:xfrm>
        </p:grpSpPr>
        <p:sp>
          <p:nvSpPr>
            <p:cNvPr id="192517" name="Oval 5"/>
            <p:cNvSpPr>
              <a:spLocks noChangeArrowheads="1"/>
            </p:cNvSpPr>
            <p:nvPr/>
          </p:nvSpPr>
          <p:spPr bwMode="auto">
            <a:xfrm>
              <a:off x="1842" y="165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518" name="Oval 6"/>
            <p:cNvSpPr>
              <a:spLocks noChangeArrowheads="1"/>
            </p:cNvSpPr>
            <p:nvPr/>
          </p:nvSpPr>
          <p:spPr bwMode="auto">
            <a:xfrm>
              <a:off x="2178" y="165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519" name="Oval 7"/>
            <p:cNvSpPr>
              <a:spLocks noChangeArrowheads="1"/>
            </p:cNvSpPr>
            <p:nvPr/>
          </p:nvSpPr>
          <p:spPr bwMode="auto">
            <a:xfrm>
              <a:off x="2508" y="165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520" name="Oval 8"/>
            <p:cNvSpPr>
              <a:spLocks noChangeArrowheads="1"/>
            </p:cNvSpPr>
            <p:nvPr/>
          </p:nvSpPr>
          <p:spPr bwMode="auto">
            <a:xfrm>
              <a:off x="1842" y="131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521" name="Oval 9"/>
            <p:cNvSpPr>
              <a:spLocks noChangeArrowheads="1"/>
            </p:cNvSpPr>
            <p:nvPr/>
          </p:nvSpPr>
          <p:spPr bwMode="auto">
            <a:xfrm>
              <a:off x="2178" y="131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522" name="Oval 10"/>
            <p:cNvSpPr>
              <a:spLocks noChangeArrowheads="1"/>
            </p:cNvSpPr>
            <p:nvPr/>
          </p:nvSpPr>
          <p:spPr bwMode="auto">
            <a:xfrm>
              <a:off x="2508" y="131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523" name="Oval 11"/>
            <p:cNvSpPr>
              <a:spLocks noChangeArrowheads="1"/>
            </p:cNvSpPr>
            <p:nvPr/>
          </p:nvSpPr>
          <p:spPr bwMode="auto">
            <a:xfrm>
              <a:off x="1848" y="98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524" name="Oval 12"/>
            <p:cNvSpPr>
              <a:spLocks noChangeArrowheads="1"/>
            </p:cNvSpPr>
            <p:nvPr/>
          </p:nvSpPr>
          <p:spPr bwMode="auto">
            <a:xfrm>
              <a:off x="2184" y="98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525" name="Oval 13"/>
            <p:cNvSpPr>
              <a:spLocks noChangeArrowheads="1"/>
            </p:cNvSpPr>
            <p:nvPr/>
          </p:nvSpPr>
          <p:spPr bwMode="auto">
            <a:xfrm>
              <a:off x="2514" y="98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526" name="Oval 14"/>
            <p:cNvSpPr>
              <a:spLocks noChangeArrowheads="1"/>
            </p:cNvSpPr>
            <p:nvPr/>
          </p:nvSpPr>
          <p:spPr bwMode="auto">
            <a:xfrm>
              <a:off x="2844" y="165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527" name="Oval 15"/>
            <p:cNvSpPr>
              <a:spLocks noChangeArrowheads="1"/>
            </p:cNvSpPr>
            <p:nvPr/>
          </p:nvSpPr>
          <p:spPr bwMode="auto">
            <a:xfrm>
              <a:off x="3174" y="165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528" name="Oval 16"/>
            <p:cNvSpPr>
              <a:spLocks noChangeArrowheads="1"/>
            </p:cNvSpPr>
            <p:nvPr/>
          </p:nvSpPr>
          <p:spPr bwMode="auto">
            <a:xfrm>
              <a:off x="2844" y="131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529" name="Oval 17"/>
            <p:cNvSpPr>
              <a:spLocks noChangeArrowheads="1"/>
            </p:cNvSpPr>
            <p:nvPr/>
          </p:nvSpPr>
          <p:spPr bwMode="auto">
            <a:xfrm>
              <a:off x="3174" y="131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530" name="Oval 18"/>
            <p:cNvSpPr>
              <a:spLocks noChangeArrowheads="1"/>
            </p:cNvSpPr>
            <p:nvPr/>
          </p:nvSpPr>
          <p:spPr bwMode="auto">
            <a:xfrm>
              <a:off x="2850" y="98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531" name="Oval 19"/>
            <p:cNvSpPr>
              <a:spLocks noChangeArrowheads="1"/>
            </p:cNvSpPr>
            <p:nvPr/>
          </p:nvSpPr>
          <p:spPr bwMode="auto">
            <a:xfrm>
              <a:off x="3180" y="98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532" name="Oval 20"/>
            <p:cNvSpPr>
              <a:spLocks noChangeArrowheads="1"/>
            </p:cNvSpPr>
            <p:nvPr/>
          </p:nvSpPr>
          <p:spPr bwMode="auto">
            <a:xfrm>
              <a:off x="1836" y="231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533" name="Oval 21"/>
            <p:cNvSpPr>
              <a:spLocks noChangeArrowheads="1"/>
            </p:cNvSpPr>
            <p:nvPr/>
          </p:nvSpPr>
          <p:spPr bwMode="auto">
            <a:xfrm>
              <a:off x="2172" y="231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534" name="Oval 22"/>
            <p:cNvSpPr>
              <a:spLocks noChangeArrowheads="1"/>
            </p:cNvSpPr>
            <p:nvPr/>
          </p:nvSpPr>
          <p:spPr bwMode="auto">
            <a:xfrm>
              <a:off x="2502" y="231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535" name="Oval 23"/>
            <p:cNvSpPr>
              <a:spLocks noChangeArrowheads="1"/>
            </p:cNvSpPr>
            <p:nvPr/>
          </p:nvSpPr>
          <p:spPr bwMode="auto">
            <a:xfrm>
              <a:off x="1836" y="198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536" name="Oval 24"/>
            <p:cNvSpPr>
              <a:spLocks noChangeArrowheads="1"/>
            </p:cNvSpPr>
            <p:nvPr/>
          </p:nvSpPr>
          <p:spPr bwMode="auto">
            <a:xfrm>
              <a:off x="2172" y="198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537" name="Oval 25"/>
            <p:cNvSpPr>
              <a:spLocks noChangeArrowheads="1"/>
            </p:cNvSpPr>
            <p:nvPr/>
          </p:nvSpPr>
          <p:spPr bwMode="auto">
            <a:xfrm>
              <a:off x="2502" y="198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538" name="Oval 26"/>
            <p:cNvSpPr>
              <a:spLocks noChangeArrowheads="1"/>
            </p:cNvSpPr>
            <p:nvPr/>
          </p:nvSpPr>
          <p:spPr bwMode="auto">
            <a:xfrm>
              <a:off x="2838" y="231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539" name="Oval 27"/>
            <p:cNvSpPr>
              <a:spLocks noChangeArrowheads="1"/>
            </p:cNvSpPr>
            <p:nvPr/>
          </p:nvSpPr>
          <p:spPr bwMode="auto">
            <a:xfrm>
              <a:off x="3168" y="231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540" name="Oval 28"/>
            <p:cNvSpPr>
              <a:spLocks noChangeArrowheads="1"/>
            </p:cNvSpPr>
            <p:nvPr/>
          </p:nvSpPr>
          <p:spPr bwMode="auto">
            <a:xfrm>
              <a:off x="2838" y="198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541" name="Oval 29"/>
            <p:cNvSpPr>
              <a:spLocks noChangeArrowheads="1"/>
            </p:cNvSpPr>
            <p:nvPr/>
          </p:nvSpPr>
          <p:spPr bwMode="auto">
            <a:xfrm>
              <a:off x="3168" y="198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542" name="Oval 30"/>
            <p:cNvSpPr>
              <a:spLocks noChangeArrowheads="1"/>
            </p:cNvSpPr>
            <p:nvPr/>
          </p:nvSpPr>
          <p:spPr bwMode="auto">
            <a:xfrm>
              <a:off x="3510" y="165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543" name="Oval 31"/>
            <p:cNvSpPr>
              <a:spLocks noChangeArrowheads="1"/>
            </p:cNvSpPr>
            <p:nvPr/>
          </p:nvSpPr>
          <p:spPr bwMode="auto">
            <a:xfrm>
              <a:off x="3840" y="165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544" name="Oval 32"/>
            <p:cNvSpPr>
              <a:spLocks noChangeArrowheads="1"/>
            </p:cNvSpPr>
            <p:nvPr/>
          </p:nvSpPr>
          <p:spPr bwMode="auto">
            <a:xfrm>
              <a:off x="3510" y="131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545" name="Oval 33"/>
            <p:cNvSpPr>
              <a:spLocks noChangeArrowheads="1"/>
            </p:cNvSpPr>
            <p:nvPr/>
          </p:nvSpPr>
          <p:spPr bwMode="auto">
            <a:xfrm>
              <a:off x="3840" y="131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546" name="Oval 34"/>
            <p:cNvSpPr>
              <a:spLocks noChangeArrowheads="1"/>
            </p:cNvSpPr>
            <p:nvPr/>
          </p:nvSpPr>
          <p:spPr bwMode="auto">
            <a:xfrm>
              <a:off x="3516" y="98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547" name="Oval 35"/>
            <p:cNvSpPr>
              <a:spLocks noChangeArrowheads="1"/>
            </p:cNvSpPr>
            <p:nvPr/>
          </p:nvSpPr>
          <p:spPr bwMode="auto">
            <a:xfrm>
              <a:off x="3846" y="98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548" name="Oval 36"/>
            <p:cNvSpPr>
              <a:spLocks noChangeArrowheads="1"/>
            </p:cNvSpPr>
            <p:nvPr/>
          </p:nvSpPr>
          <p:spPr bwMode="auto">
            <a:xfrm>
              <a:off x="4176" y="165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549" name="Oval 37"/>
            <p:cNvSpPr>
              <a:spLocks noChangeArrowheads="1"/>
            </p:cNvSpPr>
            <p:nvPr/>
          </p:nvSpPr>
          <p:spPr bwMode="auto">
            <a:xfrm>
              <a:off x="4506" y="165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550" name="Oval 38"/>
            <p:cNvSpPr>
              <a:spLocks noChangeArrowheads="1"/>
            </p:cNvSpPr>
            <p:nvPr/>
          </p:nvSpPr>
          <p:spPr bwMode="auto">
            <a:xfrm>
              <a:off x="4176" y="131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551" name="Oval 39"/>
            <p:cNvSpPr>
              <a:spLocks noChangeArrowheads="1"/>
            </p:cNvSpPr>
            <p:nvPr/>
          </p:nvSpPr>
          <p:spPr bwMode="auto">
            <a:xfrm>
              <a:off x="4506" y="131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552" name="Oval 40"/>
            <p:cNvSpPr>
              <a:spLocks noChangeArrowheads="1"/>
            </p:cNvSpPr>
            <p:nvPr/>
          </p:nvSpPr>
          <p:spPr bwMode="auto">
            <a:xfrm>
              <a:off x="4182" y="98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553" name="Oval 41"/>
            <p:cNvSpPr>
              <a:spLocks noChangeArrowheads="1"/>
            </p:cNvSpPr>
            <p:nvPr/>
          </p:nvSpPr>
          <p:spPr bwMode="auto">
            <a:xfrm>
              <a:off x="4512" y="98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554" name="Oval 42"/>
            <p:cNvSpPr>
              <a:spLocks noChangeArrowheads="1"/>
            </p:cNvSpPr>
            <p:nvPr/>
          </p:nvSpPr>
          <p:spPr bwMode="auto">
            <a:xfrm>
              <a:off x="3504" y="231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555" name="Oval 43"/>
            <p:cNvSpPr>
              <a:spLocks noChangeArrowheads="1"/>
            </p:cNvSpPr>
            <p:nvPr/>
          </p:nvSpPr>
          <p:spPr bwMode="auto">
            <a:xfrm>
              <a:off x="3834" y="231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556" name="Oval 44"/>
            <p:cNvSpPr>
              <a:spLocks noChangeArrowheads="1"/>
            </p:cNvSpPr>
            <p:nvPr/>
          </p:nvSpPr>
          <p:spPr bwMode="auto">
            <a:xfrm>
              <a:off x="3504" y="198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557" name="Oval 45"/>
            <p:cNvSpPr>
              <a:spLocks noChangeArrowheads="1"/>
            </p:cNvSpPr>
            <p:nvPr/>
          </p:nvSpPr>
          <p:spPr bwMode="auto">
            <a:xfrm>
              <a:off x="3834" y="198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558" name="Oval 46"/>
            <p:cNvSpPr>
              <a:spLocks noChangeArrowheads="1"/>
            </p:cNvSpPr>
            <p:nvPr/>
          </p:nvSpPr>
          <p:spPr bwMode="auto">
            <a:xfrm>
              <a:off x="4170" y="231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559" name="Oval 47"/>
            <p:cNvSpPr>
              <a:spLocks noChangeArrowheads="1"/>
            </p:cNvSpPr>
            <p:nvPr/>
          </p:nvSpPr>
          <p:spPr bwMode="auto">
            <a:xfrm>
              <a:off x="4500" y="231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560" name="Oval 48"/>
            <p:cNvSpPr>
              <a:spLocks noChangeArrowheads="1"/>
            </p:cNvSpPr>
            <p:nvPr/>
          </p:nvSpPr>
          <p:spPr bwMode="auto">
            <a:xfrm>
              <a:off x="4170" y="198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561" name="Oval 49"/>
            <p:cNvSpPr>
              <a:spLocks noChangeArrowheads="1"/>
            </p:cNvSpPr>
            <p:nvPr/>
          </p:nvSpPr>
          <p:spPr bwMode="auto">
            <a:xfrm>
              <a:off x="4500" y="198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562" name="Oval 50"/>
            <p:cNvSpPr>
              <a:spLocks noChangeArrowheads="1"/>
            </p:cNvSpPr>
            <p:nvPr/>
          </p:nvSpPr>
          <p:spPr bwMode="auto">
            <a:xfrm>
              <a:off x="1830" y="298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563" name="Oval 51"/>
            <p:cNvSpPr>
              <a:spLocks noChangeArrowheads="1"/>
            </p:cNvSpPr>
            <p:nvPr/>
          </p:nvSpPr>
          <p:spPr bwMode="auto">
            <a:xfrm>
              <a:off x="2166" y="298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564" name="Oval 52"/>
            <p:cNvSpPr>
              <a:spLocks noChangeArrowheads="1"/>
            </p:cNvSpPr>
            <p:nvPr/>
          </p:nvSpPr>
          <p:spPr bwMode="auto">
            <a:xfrm>
              <a:off x="2496" y="298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565" name="Oval 53"/>
            <p:cNvSpPr>
              <a:spLocks noChangeArrowheads="1"/>
            </p:cNvSpPr>
            <p:nvPr/>
          </p:nvSpPr>
          <p:spPr bwMode="auto">
            <a:xfrm>
              <a:off x="1830" y="264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566" name="Oval 54"/>
            <p:cNvSpPr>
              <a:spLocks noChangeArrowheads="1"/>
            </p:cNvSpPr>
            <p:nvPr/>
          </p:nvSpPr>
          <p:spPr bwMode="auto">
            <a:xfrm>
              <a:off x="2166" y="264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567" name="Oval 55"/>
            <p:cNvSpPr>
              <a:spLocks noChangeArrowheads="1"/>
            </p:cNvSpPr>
            <p:nvPr/>
          </p:nvSpPr>
          <p:spPr bwMode="auto">
            <a:xfrm>
              <a:off x="2496" y="264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568" name="Oval 56"/>
            <p:cNvSpPr>
              <a:spLocks noChangeArrowheads="1"/>
            </p:cNvSpPr>
            <p:nvPr/>
          </p:nvSpPr>
          <p:spPr bwMode="auto">
            <a:xfrm>
              <a:off x="2832" y="298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569" name="Oval 57"/>
            <p:cNvSpPr>
              <a:spLocks noChangeArrowheads="1"/>
            </p:cNvSpPr>
            <p:nvPr/>
          </p:nvSpPr>
          <p:spPr bwMode="auto">
            <a:xfrm>
              <a:off x="3162" y="298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570" name="Oval 58"/>
            <p:cNvSpPr>
              <a:spLocks noChangeArrowheads="1"/>
            </p:cNvSpPr>
            <p:nvPr/>
          </p:nvSpPr>
          <p:spPr bwMode="auto">
            <a:xfrm>
              <a:off x="2832" y="264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571" name="Oval 59"/>
            <p:cNvSpPr>
              <a:spLocks noChangeArrowheads="1"/>
            </p:cNvSpPr>
            <p:nvPr/>
          </p:nvSpPr>
          <p:spPr bwMode="auto">
            <a:xfrm>
              <a:off x="3162" y="264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572" name="Oval 60"/>
            <p:cNvSpPr>
              <a:spLocks noChangeArrowheads="1"/>
            </p:cNvSpPr>
            <p:nvPr/>
          </p:nvSpPr>
          <p:spPr bwMode="auto">
            <a:xfrm>
              <a:off x="1824" y="3648"/>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573" name="Oval 61"/>
            <p:cNvSpPr>
              <a:spLocks noChangeArrowheads="1"/>
            </p:cNvSpPr>
            <p:nvPr/>
          </p:nvSpPr>
          <p:spPr bwMode="auto">
            <a:xfrm>
              <a:off x="2160" y="3648"/>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574" name="Oval 62"/>
            <p:cNvSpPr>
              <a:spLocks noChangeArrowheads="1"/>
            </p:cNvSpPr>
            <p:nvPr/>
          </p:nvSpPr>
          <p:spPr bwMode="auto">
            <a:xfrm>
              <a:off x="2490" y="3648"/>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575" name="Oval 63"/>
            <p:cNvSpPr>
              <a:spLocks noChangeArrowheads="1"/>
            </p:cNvSpPr>
            <p:nvPr/>
          </p:nvSpPr>
          <p:spPr bwMode="auto">
            <a:xfrm>
              <a:off x="1824" y="331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576" name="Oval 64"/>
            <p:cNvSpPr>
              <a:spLocks noChangeArrowheads="1"/>
            </p:cNvSpPr>
            <p:nvPr/>
          </p:nvSpPr>
          <p:spPr bwMode="auto">
            <a:xfrm>
              <a:off x="2160" y="331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577" name="Oval 65"/>
            <p:cNvSpPr>
              <a:spLocks noChangeArrowheads="1"/>
            </p:cNvSpPr>
            <p:nvPr/>
          </p:nvSpPr>
          <p:spPr bwMode="auto">
            <a:xfrm>
              <a:off x="2490" y="331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578" name="Oval 66"/>
            <p:cNvSpPr>
              <a:spLocks noChangeArrowheads="1"/>
            </p:cNvSpPr>
            <p:nvPr/>
          </p:nvSpPr>
          <p:spPr bwMode="auto">
            <a:xfrm>
              <a:off x="2826" y="3648"/>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579" name="Oval 67"/>
            <p:cNvSpPr>
              <a:spLocks noChangeArrowheads="1"/>
            </p:cNvSpPr>
            <p:nvPr/>
          </p:nvSpPr>
          <p:spPr bwMode="auto">
            <a:xfrm>
              <a:off x="3156" y="3648"/>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580" name="Oval 68"/>
            <p:cNvSpPr>
              <a:spLocks noChangeArrowheads="1"/>
            </p:cNvSpPr>
            <p:nvPr/>
          </p:nvSpPr>
          <p:spPr bwMode="auto">
            <a:xfrm>
              <a:off x="2826" y="331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581" name="Oval 69"/>
            <p:cNvSpPr>
              <a:spLocks noChangeArrowheads="1"/>
            </p:cNvSpPr>
            <p:nvPr/>
          </p:nvSpPr>
          <p:spPr bwMode="auto">
            <a:xfrm>
              <a:off x="3156" y="331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582" name="Oval 70"/>
            <p:cNvSpPr>
              <a:spLocks noChangeArrowheads="1"/>
            </p:cNvSpPr>
            <p:nvPr/>
          </p:nvSpPr>
          <p:spPr bwMode="auto">
            <a:xfrm>
              <a:off x="3498" y="298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583" name="Oval 71"/>
            <p:cNvSpPr>
              <a:spLocks noChangeArrowheads="1"/>
            </p:cNvSpPr>
            <p:nvPr/>
          </p:nvSpPr>
          <p:spPr bwMode="auto">
            <a:xfrm>
              <a:off x="3828" y="298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584" name="Oval 72"/>
            <p:cNvSpPr>
              <a:spLocks noChangeArrowheads="1"/>
            </p:cNvSpPr>
            <p:nvPr/>
          </p:nvSpPr>
          <p:spPr bwMode="auto">
            <a:xfrm>
              <a:off x="3498" y="264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585" name="Oval 73"/>
            <p:cNvSpPr>
              <a:spLocks noChangeArrowheads="1"/>
            </p:cNvSpPr>
            <p:nvPr/>
          </p:nvSpPr>
          <p:spPr bwMode="auto">
            <a:xfrm>
              <a:off x="3828" y="264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586" name="Oval 74"/>
            <p:cNvSpPr>
              <a:spLocks noChangeArrowheads="1"/>
            </p:cNvSpPr>
            <p:nvPr/>
          </p:nvSpPr>
          <p:spPr bwMode="auto">
            <a:xfrm>
              <a:off x="4164" y="298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587" name="Oval 75"/>
            <p:cNvSpPr>
              <a:spLocks noChangeArrowheads="1"/>
            </p:cNvSpPr>
            <p:nvPr/>
          </p:nvSpPr>
          <p:spPr bwMode="auto">
            <a:xfrm>
              <a:off x="4494" y="298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588" name="Oval 76"/>
            <p:cNvSpPr>
              <a:spLocks noChangeArrowheads="1"/>
            </p:cNvSpPr>
            <p:nvPr/>
          </p:nvSpPr>
          <p:spPr bwMode="auto">
            <a:xfrm>
              <a:off x="4164" y="264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589" name="Oval 77"/>
            <p:cNvSpPr>
              <a:spLocks noChangeArrowheads="1"/>
            </p:cNvSpPr>
            <p:nvPr/>
          </p:nvSpPr>
          <p:spPr bwMode="auto">
            <a:xfrm>
              <a:off x="4494" y="264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590" name="Oval 78"/>
            <p:cNvSpPr>
              <a:spLocks noChangeArrowheads="1"/>
            </p:cNvSpPr>
            <p:nvPr/>
          </p:nvSpPr>
          <p:spPr bwMode="auto">
            <a:xfrm>
              <a:off x="3492" y="3648"/>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591" name="Oval 79"/>
            <p:cNvSpPr>
              <a:spLocks noChangeArrowheads="1"/>
            </p:cNvSpPr>
            <p:nvPr/>
          </p:nvSpPr>
          <p:spPr bwMode="auto">
            <a:xfrm>
              <a:off x="3822" y="3648"/>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592" name="Oval 80"/>
            <p:cNvSpPr>
              <a:spLocks noChangeArrowheads="1"/>
            </p:cNvSpPr>
            <p:nvPr/>
          </p:nvSpPr>
          <p:spPr bwMode="auto">
            <a:xfrm>
              <a:off x="3492" y="331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593" name="Oval 81"/>
            <p:cNvSpPr>
              <a:spLocks noChangeArrowheads="1"/>
            </p:cNvSpPr>
            <p:nvPr/>
          </p:nvSpPr>
          <p:spPr bwMode="auto">
            <a:xfrm>
              <a:off x="3822" y="331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594" name="Oval 82"/>
            <p:cNvSpPr>
              <a:spLocks noChangeArrowheads="1"/>
            </p:cNvSpPr>
            <p:nvPr/>
          </p:nvSpPr>
          <p:spPr bwMode="auto">
            <a:xfrm>
              <a:off x="4158" y="3648"/>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595" name="Oval 83"/>
            <p:cNvSpPr>
              <a:spLocks noChangeArrowheads="1"/>
            </p:cNvSpPr>
            <p:nvPr/>
          </p:nvSpPr>
          <p:spPr bwMode="auto">
            <a:xfrm>
              <a:off x="4488" y="3648"/>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596" name="Oval 84"/>
            <p:cNvSpPr>
              <a:spLocks noChangeArrowheads="1"/>
            </p:cNvSpPr>
            <p:nvPr/>
          </p:nvSpPr>
          <p:spPr bwMode="auto">
            <a:xfrm>
              <a:off x="4158" y="331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597" name="Oval 85"/>
            <p:cNvSpPr>
              <a:spLocks noChangeArrowheads="1"/>
            </p:cNvSpPr>
            <p:nvPr/>
          </p:nvSpPr>
          <p:spPr bwMode="auto">
            <a:xfrm>
              <a:off x="4488" y="331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598" name="Oval 86"/>
            <p:cNvSpPr>
              <a:spLocks noChangeArrowheads="1"/>
            </p:cNvSpPr>
            <p:nvPr/>
          </p:nvSpPr>
          <p:spPr bwMode="auto">
            <a:xfrm>
              <a:off x="1506" y="165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599" name="Oval 87"/>
            <p:cNvSpPr>
              <a:spLocks noChangeArrowheads="1"/>
            </p:cNvSpPr>
            <p:nvPr/>
          </p:nvSpPr>
          <p:spPr bwMode="auto">
            <a:xfrm>
              <a:off x="1506" y="131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600" name="Oval 88"/>
            <p:cNvSpPr>
              <a:spLocks noChangeArrowheads="1"/>
            </p:cNvSpPr>
            <p:nvPr/>
          </p:nvSpPr>
          <p:spPr bwMode="auto">
            <a:xfrm>
              <a:off x="1512" y="98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601" name="Oval 89"/>
            <p:cNvSpPr>
              <a:spLocks noChangeArrowheads="1"/>
            </p:cNvSpPr>
            <p:nvPr/>
          </p:nvSpPr>
          <p:spPr bwMode="auto">
            <a:xfrm>
              <a:off x="1500" y="231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602" name="Oval 90"/>
            <p:cNvSpPr>
              <a:spLocks noChangeArrowheads="1"/>
            </p:cNvSpPr>
            <p:nvPr/>
          </p:nvSpPr>
          <p:spPr bwMode="auto">
            <a:xfrm>
              <a:off x="1500" y="198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603" name="Oval 91"/>
            <p:cNvSpPr>
              <a:spLocks noChangeArrowheads="1"/>
            </p:cNvSpPr>
            <p:nvPr/>
          </p:nvSpPr>
          <p:spPr bwMode="auto">
            <a:xfrm>
              <a:off x="1494" y="298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604" name="Oval 92"/>
            <p:cNvSpPr>
              <a:spLocks noChangeArrowheads="1"/>
            </p:cNvSpPr>
            <p:nvPr/>
          </p:nvSpPr>
          <p:spPr bwMode="auto">
            <a:xfrm>
              <a:off x="1494" y="264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605" name="Oval 93"/>
            <p:cNvSpPr>
              <a:spLocks noChangeArrowheads="1"/>
            </p:cNvSpPr>
            <p:nvPr/>
          </p:nvSpPr>
          <p:spPr bwMode="auto">
            <a:xfrm>
              <a:off x="1488" y="3648"/>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606" name="Oval 94"/>
            <p:cNvSpPr>
              <a:spLocks noChangeArrowheads="1"/>
            </p:cNvSpPr>
            <p:nvPr/>
          </p:nvSpPr>
          <p:spPr bwMode="auto">
            <a:xfrm>
              <a:off x="1488" y="331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607" name="Oval 95"/>
            <p:cNvSpPr>
              <a:spLocks noChangeArrowheads="1"/>
            </p:cNvSpPr>
            <p:nvPr/>
          </p:nvSpPr>
          <p:spPr bwMode="auto">
            <a:xfrm>
              <a:off x="4842" y="165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608" name="Oval 96"/>
            <p:cNvSpPr>
              <a:spLocks noChangeArrowheads="1"/>
            </p:cNvSpPr>
            <p:nvPr/>
          </p:nvSpPr>
          <p:spPr bwMode="auto">
            <a:xfrm>
              <a:off x="4842" y="131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609" name="Oval 97"/>
            <p:cNvSpPr>
              <a:spLocks noChangeArrowheads="1"/>
            </p:cNvSpPr>
            <p:nvPr/>
          </p:nvSpPr>
          <p:spPr bwMode="auto">
            <a:xfrm>
              <a:off x="4848" y="98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610" name="Oval 98"/>
            <p:cNvSpPr>
              <a:spLocks noChangeArrowheads="1"/>
            </p:cNvSpPr>
            <p:nvPr/>
          </p:nvSpPr>
          <p:spPr bwMode="auto">
            <a:xfrm>
              <a:off x="4836" y="231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611" name="Oval 99"/>
            <p:cNvSpPr>
              <a:spLocks noChangeArrowheads="1"/>
            </p:cNvSpPr>
            <p:nvPr/>
          </p:nvSpPr>
          <p:spPr bwMode="auto">
            <a:xfrm>
              <a:off x="4836" y="198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612" name="Oval 100"/>
            <p:cNvSpPr>
              <a:spLocks noChangeArrowheads="1"/>
            </p:cNvSpPr>
            <p:nvPr/>
          </p:nvSpPr>
          <p:spPr bwMode="auto">
            <a:xfrm>
              <a:off x="4830" y="298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613" name="Oval 101"/>
            <p:cNvSpPr>
              <a:spLocks noChangeArrowheads="1"/>
            </p:cNvSpPr>
            <p:nvPr/>
          </p:nvSpPr>
          <p:spPr bwMode="auto">
            <a:xfrm>
              <a:off x="4830" y="264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614" name="Oval 102"/>
            <p:cNvSpPr>
              <a:spLocks noChangeArrowheads="1"/>
            </p:cNvSpPr>
            <p:nvPr/>
          </p:nvSpPr>
          <p:spPr bwMode="auto">
            <a:xfrm>
              <a:off x="4824" y="3648"/>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615" name="Oval 103"/>
            <p:cNvSpPr>
              <a:spLocks noChangeArrowheads="1"/>
            </p:cNvSpPr>
            <p:nvPr/>
          </p:nvSpPr>
          <p:spPr bwMode="auto">
            <a:xfrm>
              <a:off x="4824" y="331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616" name="Oval 104"/>
            <p:cNvSpPr>
              <a:spLocks noChangeArrowheads="1"/>
            </p:cNvSpPr>
            <p:nvPr/>
          </p:nvSpPr>
          <p:spPr bwMode="auto">
            <a:xfrm>
              <a:off x="1854" y="65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617" name="Oval 105"/>
            <p:cNvSpPr>
              <a:spLocks noChangeArrowheads="1"/>
            </p:cNvSpPr>
            <p:nvPr/>
          </p:nvSpPr>
          <p:spPr bwMode="auto">
            <a:xfrm>
              <a:off x="2190" y="65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618" name="Oval 106"/>
            <p:cNvSpPr>
              <a:spLocks noChangeArrowheads="1"/>
            </p:cNvSpPr>
            <p:nvPr/>
          </p:nvSpPr>
          <p:spPr bwMode="auto">
            <a:xfrm>
              <a:off x="2520" y="65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619" name="Oval 107"/>
            <p:cNvSpPr>
              <a:spLocks noChangeArrowheads="1"/>
            </p:cNvSpPr>
            <p:nvPr/>
          </p:nvSpPr>
          <p:spPr bwMode="auto">
            <a:xfrm>
              <a:off x="2856" y="65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620" name="Oval 108"/>
            <p:cNvSpPr>
              <a:spLocks noChangeArrowheads="1"/>
            </p:cNvSpPr>
            <p:nvPr/>
          </p:nvSpPr>
          <p:spPr bwMode="auto">
            <a:xfrm>
              <a:off x="3186" y="65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621" name="Oval 109"/>
            <p:cNvSpPr>
              <a:spLocks noChangeArrowheads="1"/>
            </p:cNvSpPr>
            <p:nvPr/>
          </p:nvSpPr>
          <p:spPr bwMode="auto">
            <a:xfrm>
              <a:off x="3522" y="65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622" name="Oval 110"/>
            <p:cNvSpPr>
              <a:spLocks noChangeArrowheads="1"/>
            </p:cNvSpPr>
            <p:nvPr/>
          </p:nvSpPr>
          <p:spPr bwMode="auto">
            <a:xfrm>
              <a:off x="3852" y="65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623" name="Oval 111"/>
            <p:cNvSpPr>
              <a:spLocks noChangeArrowheads="1"/>
            </p:cNvSpPr>
            <p:nvPr/>
          </p:nvSpPr>
          <p:spPr bwMode="auto">
            <a:xfrm>
              <a:off x="4188" y="65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624" name="Oval 112"/>
            <p:cNvSpPr>
              <a:spLocks noChangeArrowheads="1"/>
            </p:cNvSpPr>
            <p:nvPr/>
          </p:nvSpPr>
          <p:spPr bwMode="auto">
            <a:xfrm>
              <a:off x="4518" y="65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625" name="Oval 113"/>
            <p:cNvSpPr>
              <a:spLocks noChangeArrowheads="1"/>
            </p:cNvSpPr>
            <p:nvPr/>
          </p:nvSpPr>
          <p:spPr bwMode="auto">
            <a:xfrm>
              <a:off x="1518" y="65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626" name="Oval 114"/>
            <p:cNvSpPr>
              <a:spLocks noChangeArrowheads="1"/>
            </p:cNvSpPr>
            <p:nvPr/>
          </p:nvSpPr>
          <p:spPr bwMode="auto">
            <a:xfrm>
              <a:off x="4854" y="65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627" name="Oval 115"/>
            <p:cNvSpPr>
              <a:spLocks noChangeArrowheads="1"/>
            </p:cNvSpPr>
            <p:nvPr/>
          </p:nvSpPr>
          <p:spPr bwMode="auto">
            <a:xfrm>
              <a:off x="1866" y="32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628" name="Oval 116"/>
            <p:cNvSpPr>
              <a:spLocks noChangeArrowheads="1"/>
            </p:cNvSpPr>
            <p:nvPr/>
          </p:nvSpPr>
          <p:spPr bwMode="auto">
            <a:xfrm>
              <a:off x="2202" y="32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629" name="Oval 117"/>
            <p:cNvSpPr>
              <a:spLocks noChangeArrowheads="1"/>
            </p:cNvSpPr>
            <p:nvPr/>
          </p:nvSpPr>
          <p:spPr bwMode="auto">
            <a:xfrm>
              <a:off x="2532" y="32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630" name="Oval 118"/>
            <p:cNvSpPr>
              <a:spLocks noChangeArrowheads="1"/>
            </p:cNvSpPr>
            <p:nvPr/>
          </p:nvSpPr>
          <p:spPr bwMode="auto">
            <a:xfrm>
              <a:off x="2868" y="32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631" name="Oval 119"/>
            <p:cNvSpPr>
              <a:spLocks noChangeArrowheads="1"/>
            </p:cNvSpPr>
            <p:nvPr/>
          </p:nvSpPr>
          <p:spPr bwMode="auto">
            <a:xfrm>
              <a:off x="3198" y="32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632" name="Oval 120"/>
            <p:cNvSpPr>
              <a:spLocks noChangeArrowheads="1"/>
            </p:cNvSpPr>
            <p:nvPr/>
          </p:nvSpPr>
          <p:spPr bwMode="auto">
            <a:xfrm>
              <a:off x="3534" y="32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633" name="Oval 121"/>
            <p:cNvSpPr>
              <a:spLocks noChangeArrowheads="1"/>
            </p:cNvSpPr>
            <p:nvPr/>
          </p:nvSpPr>
          <p:spPr bwMode="auto">
            <a:xfrm>
              <a:off x="3864" y="32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634" name="Oval 122"/>
            <p:cNvSpPr>
              <a:spLocks noChangeArrowheads="1"/>
            </p:cNvSpPr>
            <p:nvPr/>
          </p:nvSpPr>
          <p:spPr bwMode="auto">
            <a:xfrm>
              <a:off x="4200" y="32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635" name="Oval 123"/>
            <p:cNvSpPr>
              <a:spLocks noChangeArrowheads="1"/>
            </p:cNvSpPr>
            <p:nvPr/>
          </p:nvSpPr>
          <p:spPr bwMode="auto">
            <a:xfrm>
              <a:off x="4530" y="32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636" name="Oval 124"/>
            <p:cNvSpPr>
              <a:spLocks noChangeArrowheads="1"/>
            </p:cNvSpPr>
            <p:nvPr/>
          </p:nvSpPr>
          <p:spPr bwMode="auto">
            <a:xfrm>
              <a:off x="1530" y="32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637" name="Oval 125"/>
            <p:cNvSpPr>
              <a:spLocks noChangeArrowheads="1"/>
            </p:cNvSpPr>
            <p:nvPr/>
          </p:nvSpPr>
          <p:spPr bwMode="auto">
            <a:xfrm>
              <a:off x="4866" y="32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grpSp>
      <p:sp>
        <p:nvSpPr>
          <p:cNvPr id="192638" name="Line 126"/>
          <p:cNvSpPr>
            <a:spLocks noChangeShapeType="1"/>
          </p:cNvSpPr>
          <p:nvPr/>
        </p:nvSpPr>
        <p:spPr bwMode="auto">
          <a:xfrm>
            <a:off x="3411538" y="3276600"/>
            <a:ext cx="1295400" cy="0"/>
          </a:xfrm>
          <a:prstGeom prst="line">
            <a:avLst/>
          </a:prstGeom>
          <a:noFill/>
          <a:ln w="38100">
            <a:solidFill>
              <a:srgbClr val="FF0000"/>
            </a:solidFill>
            <a:round/>
            <a:headEnd/>
            <a:tailEnd type="triangle" w="med" len="med"/>
          </a:ln>
          <a:effectLst/>
        </p:spPr>
        <p:txBody>
          <a:bodyPr/>
          <a:lstStyle/>
          <a:p>
            <a:endParaRPr lang="en-US"/>
          </a:p>
        </p:txBody>
      </p:sp>
      <p:sp>
        <p:nvSpPr>
          <p:cNvPr id="192643" name="Oval 131"/>
          <p:cNvSpPr>
            <a:spLocks noChangeArrowheads="1"/>
          </p:cNvSpPr>
          <p:nvPr/>
        </p:nvSpPr>
        <p:spPr bwMode="auto">
          <a:xfrm>
            <a:off x="4610100" y="3200400"/>
            <a:ext cx="152400" cy="152400"/>
          </a:xfrm>
          <a:prstGeom prst="ellipse">
            <a:avLst/>
          </a:prstGeom>
          <a:solidFill>
            <a:srgbClr val="FFCC00"/>
          </a:solidFill>
          <a:ln w="12700">
            <a:solidFill>
              <a:srgbClr val="333333"/>
            </a:solidFill>
            <a:round/>
            <a:headEnd/>
            <a:tailEnd type="none" w="sm" len="sm"/>
          </a:ln>
          <a:effectLst/>
        </p:spPr>
        <p:txBody>
          <a:bodyPr wrap="none" anchor="ctr"/>
          <a:lstStyle/>
          <a:p>
            <a:endParaRPr lang="en-US"/>
          </a:p>
        </p:txBody>
      </p:sp>
      <p:sp>
        <p:nvSpPr>
          <p:cNvPr id="192644" name="Line 132"/>
          <p:cNvSpPr>
            <a:spLocks noChangeShapeType="1"/>
          </p:cNvSpPr>
          <p:nvPr/>
        </p:nvSpPr>
        <p:spPr bwMode="auto">
          <a:xfrm>
            <a:off x="3390900" y="3276600"/>
            <a:ext cx="1295400" cy="0"/>
          </a:xfrm>
          <a:prstGeom prst="line">
            <a:avLst/>
          </a:prstGeom>
          <a:noFill/>
          <a:ln w="38100">
            <a:solidFill>
              <a:srgbClr val="FF0000"/>
            </a:solidFill>
            <a:round/>
            <a:headEnd/>
            <a:tailEnd type="triangle" w="med" len="med"/>
          </a:ln>
          <a:effectLst/>
        </p:spPr>
        <p:txBody>
          <a:bodyPr/>
          <a:lstStyle/>
          <a:p>
            <a:endParaRPr lang="en-US"/>
          </a:p>
        </p:txBody>
      </p:sp>
      <p:sp>
        <p:nvSpPr>
          <p:cNvPr id="192645" name="Text Box 133"/>
          <p:cNvSpPr txBox="1">
            <a:spLocks noChangeArrowheads="1"/>
          </p:cNvSpPr>
          <p:nvPr/>
        </p:nvSpPr>
        <p:spPr bwMode="auto">
          <a:xfrm>
            <a:off x="1752600" y="146050"/>
            <a:ext cx="5715000" cy="836613"/>
          </a:xfrm>
          <a:prstGeom prst="rect">
            <a:avLst/>
          </a:prstGeom>
          <a:gradFill rotWithShape="1">
            <a:gsLst>
              <a:gs pos="0">
                <a:srgbClr val="0033CC"/>
              </a:gs>
              <a:gs pos="100000">
                <a:srgbClr val="0033CC">
                  <a:gamma/>
                  <a:shade val="76863"/>
                  <a:invGamma/>
                </a:srgbClr>
              </a:gs>
            </a:gsLst>
            <a:lin ang="0" scaled="1"/>
          </a:gradFill>
          <a:ln w="12700">
            <a:solidFill>
              <a:schemeClr val="tx1"/>
            </a:solidFill>
            <a:miter lim="800000"/>
            <a:headEnd/>
            <a:tailEnd/>
          </a:ln>
          <a:effectLst/>
        </p:spPr>
        <p:txBody>
          <a:bodyPr anchor="ctr">
            <a:spAutoFit/>
          </a:bodyPr>
          <a:lstStyle/>
          <a:p>
            <a:pPr marL="114300" indent="-114300"/>
            <a:r>
              <a:rPr lang="en-US" sz="2800" i="1"/>
              <a:t>1. Longitudinal  or  </a:t>
            </a:r>
            <a:r>
              <a:rPr lang="el-GR" sz="2800" i="1">
                <a:cs typeface="Arial" charset="0"/>
              </a:rPr>
              <a:t>θ</a:t>
            </a:r>
            <a:r>
              <a:rPr lang="en-US" sz="2800" i="1"/>
              <a:t>-2</a:t>
            </a:r>
            <a:r>
              <a:rPr lang="el-GR" sz="2800" i="1">
                <a:cs typeface="Arial" charset="0"/>
              </a:rPr>
              <a:t>θ</a:t>
            </a:r>
            <a:r>
              <a:rPr lang="en-US" sz="2800" i="1"/>
              <a:t> scan</a:t>
            </a:r>
          </a:p>
          <a:p>
            <a:pPr marL="114300" indent="-114300"/>
            <a:r>
              <a:rPr lang="en-US" sz="2000" i="1"/>
              <a:t>Sample moves on </a:t>
            </a:r>
            <a:r>
              <a:rPr lang="el-GR" sz="2000" i="1"/>
              <a:t>θ</a:t>
            </a:r>
            <a:r>
              <a:rPr lang="en-US" sz="2000" i="1"/>
              <a:t>, Detector follows on 2</a:t>
            </a:r>
            <a:r>
              <a:rPr lang="el-GR" sz="2000" i="1"/>
              <a:t>θ</a:t>
            </a:r>
            <a:endParaRPr lang="en-US" sz="2000" i="1"/>
          </a:p>
        </p:txBody>
      </p:sp>
      <p:sp>
        <p:nvSpPr>
          <p:cNvPr id="192650" name="Line 138"/>
          <p:cNvSpPr>
            <a:spLocks noChangeShapeType="1"/>
          </p:cNvSpPr>
          <p:nvPr/>
        </p:nvSpPr>
        <p:spPr bwMode="auto">
          <a:xfrm>
            <a:off x="3384550" y="3276600"/>
            <a:ext cx="1295400" cy="0"/>
          </a:xfrm>
          <a:prstGeom prst="line">
            <a:avLst/>
          </a:prstGeom>
          <a:noFill/>
          <a:ln w="38100">
            <a:solidFill>
              <a:srgbClr val="FF0000"/>
            </a:solidFill>
            <a:round/>
            <a:headEnd/>
            <a:tailEnd type="triangle" w="med" len="med"/>
          </a:ln>
          <a:effectLst/>
        </p:spPr>
        <p:txBody>
          <a:bodyPr/>
          <a:lstStyle/>
          <a:p>
            <a:endParaRPr lang="en-US"/>
          </a:p>
        </p:txBody>
      </p:sp>
      <p:sp>
        <p:nvSpPr>
          <p:cNvPr id="192651" name="AutoShape 139"/>
          <p:cNvSpPr>
            <a:spLocks noChangeArrowheads="1"/>
          </p:cNvSpPr>
          <p:nvPr/>
        </p:nvSpPr>
        <p:spPr bwMode="auto">
          <a:xfrm rot="14471895">
            <a:off x="5965825" y="2095500"/>
            <a:ext cx="304800" cy="533400"/>
          </a:xfrm>
          <a:prstGeom prst="can">
            <a:avLst>
              <a:gd name="adj" fmla="val 43750"/>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2652" name="Line 140"/>
          <p:cNvSpPr>
            <a:spLocks noChangeShapeType="1"/>
          </p:cNvSpPr>
          <p:nvPr/>
        </p:nvSpPr>
        <p:spPr bwMode="auto">
          <a:xfrm rot="20110540" flipV="1">
            <a:off x="4572000" y="2830513"/>
            <a:ext cx="1274763" cy="177800"/>
          </a:xfrm>
          <a:prstGeom prst="line">
            <a:avLst/>
          </a:prstGeom>
          <a:noFill/>
          <a:ln w="38100">
            <a:solidFill>
              <a:srgbClr val="FF0000"/>
            </a:solidFill>
            <a:round/>
            <a:headEnd/>
            <a:tailEnd type="triangle" w="med" len="med"/>
          </a:ln>
          <a:effectLst/>
        </p:spPr>
        <p:txBody>
          <a:bodyPr/>
          <a:lstStyle/>
          <a:p>
            <a:endParaRPr lang="en-US"/>
          </a:p>
        </p:txBody>
      </p:sp>
      <p:sp>
        <p:nvSpPr>
          <p:cNvPr id="192653" name="Arc 141"/>
          <p:cNvSpPr>
            <a:spLocks/>
          </p:cNvSpPr>
          <p:nvPr/>
        </p:nvSpPr>
        <p:spPr bwMode="auto">
          <a:xfrm rot="1001537">
            <a:off x="4789488" y="2259013"/>
            <a:ext cx="1687512" cy="996950"/>
          </a:xfrm>
          <a:custGeom>
            <a:avLst/>
            <a:gdLst>
              <a:gd name="G0" fmla="+- 0 0 0"/>
              <a:gd name="G1" fmla="+- 14705 0 0"/>
              <a:gd name="G2" fmla="+- 21600 0 0"/>
              <a:gd name="T0" fmla="*/ 15822 w 21382"/>
              <a:gd name="T1" fmla="*/ 0 h 14705"/>
              <a:gd name="T2" fmla="*/ 21382 w 21382"/>
              <a:gd name="T3" fmla="*/ 11645 h 14705"/>
              <a:gd name="T4" fmla="*/ 0 w 21382"/>
              <a:gd name="T5" fmla="*/ 14705 h 14705"/>
            </a:gdLst>
            <a:ahLst/>
            <a:cxnLst>
              <a:cxn ang="0">
                <a:pos x="T0" y="T1"/>
              </a:cxn>
              <a:cxn ang="0">
                <a:pos x="T2" y="T3"/>
              </a:cxn>
              <a:cxn ang="0">
                <a:pos x="T4" y="T5"/>
              </a:cxn>
            </a:cxnLst>
            <a:rect l="0" t="0" r="r" b="b"/>
            <a:pathLst>
              <a:path w="21382" h="14705" fill="none" extrusionOk="0">
                <a:moveTo>
                  <a:pt x="15821" y="0"/>
                </a:moveTo>
                <a:cubicBezTo>
                  <a:pt x="18818" y="3224"/>
                  <a:pt x="20758" y="7287"/>
                  <a:pt x="21382" y="11644"/>
                </a:cubicBezTo>
              </a:path>
              <a:path w="21382" h="14705" stroke="0" extrusionOk="0">
                <a:moveTo>
                  <a:pt x="15821" y="0"/>
                </a:moveTo>
                <a:cubicBezTo>
                  <a:pt x="18818" y="3224"/>
                  <a:pt x="20758" y="7287"/>
                  <a:pt x="21382" y="11644"/>
                </a:cubicBezTo>
                <a:lnTo>
                  <a:pt x="0" y="14705"/>
                </a:lnTo>
                <a:close/>
              </a:path>
            </a:pathLst>
          </a:custGeom>
          <a:noFill/>
          <a:ln w="38100" cap="rnd">
            <a:solidFill>
              <a:srgbClr val="FFCC00"/>
            </a:solidFill>
            <a:prstDash val="sysDot"/>
            <a:round/>
            <a:headEnd/>
            <a:tailEnd type="none" w="sm" len="sm"/>
          </a:ln>
          <a:effectLst/>
        </p:spPr>
        <p:txBody>
          <a:bodyPr wrap="none" anchor="ctr"/>
          <a:lstStyle/>
          <a:p>
            <a:endParaRPr lang="en-US"/>
          </a:p>
        </p:txBody>
      </p:sp>
      <p:sp>
        <p:nvSpPr>
          <p:cNvPr id="192655" name="Line 143"/>
          <p:cNvSpPr>
            <a:spLocks noChangeShapeType="1"/>
          </p:cNvSpPr>
          <p:nvPr/>
        </p:nvSpPr>
        <p:spPr bwMode="auto">
          <a:xfrm>
            <a:off x="4479925" y="2581275"/>
            <a:ext cx="200025" cy="704850"/>
          </a:xfrm>
          <a:prstGeom prst="line">
            <a:avLst/>
          </a:prstGeom>
          <a:noFill/>
          <a:ln w="38100">
            <a:solidFill>
              <a:srgbClr val="33CC33"/>
            </a:solidFill>
            <a:round/>
            <a:headEnd type="triangle" w="med" len="med"/>
            <a:tailEnd type="none" w="sm" len="sm"/>
          </a:ln>
          <a:effectLst/>
        </p:spPr>
        <p:txBody>
          <a:bodyPr/>
          <a:lstStyle/>
          <a:p>
            <a:endParaRPr lang="en-US"/>
          </a:p>
        </p:txBody>
      </p:sp>
      <p:sp>
        <p:nvSpPr>
          <p:cNvPr id="192656" name="Text Box 144"/>
          <p:cNvSpPr txBox="1">
            <a:spLocks noChangeArrowheads="1"/>
          </p:cNvSpPr>
          <p:nvPr/>
        </p:nvSpPr>
        <p:spPr bwMode="auto">
          <a:xfrm>
            <a:off x="5089525" y="2895600"/>
            <a:ext cx="417513" cy="366713"/>
          </a:xfrm>
          <a:prstGeom prst="rect">
            <a:avLst/>
          </a:prstGeom>
          <a:noFill/>
          <a:ln w="28575">
            <a:noFill/>
            <a:miter lim="800000"/>
            <a:headEnd/>
            <a:tailEnd/>
          </a:ln>
          <a:effectLst/>
        </p:spPr>
        <p:txBody>
          <a:bodyPr wrap="none">
            <a:spAutoFit/>
          </a:bodyPr>
          <a:lstStyle/>
          <a:p>
            <a:pPr eaLnBrk="1" hangingPunct="1"/>
            <a:r>
              <a:rPr lang="en-US" b="0">
                <a:latin typeface="Symbol" pitchFamily="18" charset="2"/>
              </a:rPr>
              <a:t>2q</a:t>
            </a:r>
          </a:p>
        </p:txBody>
      </p:sp>
      <p:pic>
        <p:nvPicPr>
          <p:cNvPr id="192657" name="Picture 145" descr="30_deg"/>
          <p:cNvPicPr>
            <a:picLocks noChangeAspect="1" noChangeArrowheads="1"/>
          </p:cNvPicPr>
          <p:nvPr/>
        </p:nvPicPr>
        <p:blipFill>
          <a:blip r:embed="rId2"/>
          <a:srcRect/>
          <a:stretch>
            <a:fillRect/>
          </a:stretch>
        </p:blipFill>
        <p:spPr bwMode="auto">
          <a:xfrm>
            <a:off x="6834188" y="2590800"/>
            <a:ext cx="1928812" cy="1223963"/>
          </a:xfrm>
          <a:prstGeom prst="rect">
            <a:avLst/>
          </a:prstGeom>
          <a:noFill/>
        </p:spPr>
      </p:pic>
      <p:sp>
        <p:nvSpPr>
          <p:cNvPr id="138" name="Text Box 346"/>
          <p:cNvSpPr txBox="1">
            <a:spLocks noChangeArrowheads="1"/>
          </p:cNvSpPr>
          <p:nvPr/>
        </p:nvSpPr>
        <p:spPr bwMode="auto">
          <a:xfrm>
            <a:off x="4572000" y="2743200"/>
            <a:ext cx="429516" cy="371476"/>
          </a:xfrm>
          <a:prstGeom prst="rect">
            <a:avLst/>
          </a:prstGeom>
          <a:noFill/>
          <a:ln w="12700">
            <a:noFill/>
            <a:miter lim="800000"/>
            <a:headEnd/>
            <a:tailEnd type="none" w="sm" len="sm"/>
          </a:ln>
          <a:effectLst/>
        </p:spPr>
        <p:txBody>
          <a:bodyPr wrap="square">
            <a:spAutoFit/>
          </a:bodyPr>
          <a:lstStyle/>
          <a:p>
            <a:pPr>
              <a:spcBef>
                <a:spcPct val="50000"/>
              </a:spcBef>
            </a:pPr>
            <a:r>
              <a:rPr lang="en-US" b="0" i="1" dirty="0">
                <a:solidFill>
                  <a:srgbClr val="33CC33"/>
                </a:solidFill>
              </a:rPr>
              <a:t>G</a:t>
            </a:r>
            <a:endParaRPr lang="el-GR" b="0" dirty="0">
              <a:solidFill>
                <a:srgbClr val="33CC33"/>
              </a:solidFill>
            </a:endParaRPr>
          </a:p>
        </p:txBody>
      </p:sp>
      <p:sp>
        <p:nvSpPr>
          <p:cNvPr id="139" name="Rectangle 143"/>
          <p:cNvSpPr>
            <a:spLocks noChangeArrowheads="1"/>
          </p:cNvSpPr>
          <p:nvPr/>
        </p:nvSpPr>
        <p:spPr bwMode="auto">
          <a:xfrm>
            <a:off x="3810000" y="2895600"/>
            <a:ext cx="367408" cy="369332"/>
          </a:xfrm>
          <a:prstGeom prst="rect">
            <a:avLst/>
          </a:prstGeom>
          <a:noFill/>
          <a:ln w="12700">
            <a:noFill/>
            <a:miter lim="800000"/>
            <a:headEnd/>
            <a:tailEnd type="none" w="sm" len="sm"/>
          </a:ln>
          <a:effectLst/>
        </p:spPr>
        <p:txBody>
          <a:bodyPr wrap="none">
            <a:spAutoFit/>
          </a:bodyPr>
          <a:lstStyle/>
          <a:p>
            <a:r>
              <a:rPr lang="en-US" i="1" dirty="0">
                <a:solidFill>
                  <a:srgbClr val="FF0000"/>
                </a:solidFill>
              </a:rPr>
              <a:t>k</a:t>
            </a:r>
            <a:r>
              <a:rPr lang="en-US" i="1" baseline="-25000" dirty="0">
                <a:solidFill>
                  <a:srgbClr val="FF0000"/>
                </a:solidFill>
              </a:rPr>
              <a:t>0</a:t>
            </a:r>
          </a:p>
        </p:txBody>
      </p:sp>
      <p:sp>
        <p:nvSpPr>
          <p:cNvPr id="140" name="Rectangle 144"/>
          <p:cNvSpPr>
            <a:spLocks noChangeArrowheads="1"/>
          </p:cNvSpPr>
          <p:nvPr/>
        </p:nvSpPr>
        <p:spPr bwMode="auto">
          <a:xfrm>
            <a:off x="5105400" y="2895600"/>
            <a:ext cx="346570" cy="369332"/>
          </a:xfrm>
          <a:prstGeom prst="rect">
            <a:avLst/>
          </a:prstGeom>
          <a:noFill/>
          <a:ln w="12700">
            <a:noFill/>
            <a:miter lim="800000"/>
            <a:headEnd/>
            <a:tailEnd type="none" w="sm" len="sm"/>
          </a:ln>
          <a:effectLst/>
        </p:spPr>
        <p:txBody>
          <a:bodyPr wrap="none">
            <a:spAutoFit/>
          </a:bodyPr>
          <a:lstStyle/>
          <a:p>
            <a:r>
              <a:rPr lang="en-US" i="1" dirty="0">
                <a:solidFill>
                  <a:srgbClr val="FF0000"/>
                </a:solidFill>
              </a:rPr>
              <a:t>k’</a:t>
            </a:r>
            <a:endParaRPr lang="en-US" i="1" baseline="-25000" dirty="0">
              <a:solidFill>
                <a:srgbClr val="FF0000"/>
              </a:solidFill>
            </a:endParaRPr>
          </a:p>
        </p:txBody>
      </p:sp>
    </p:spTree>
    <p:extLst>
      <p:ext uri="{BB962C8B-B14F-4D97-AF65-F5344CB8AC3E}">
        <p14:creationId xmlns:p14="http://schemas.microsoft.com/office/powerpoint/2010/main" val="18306322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Line 2"/>
          <p:cNvSpPr>
            <a:spLocks noChangeShapeType="1"/>
          </p:cNvSpPr>
          <p:nvPr/>
        </p:nvSpPr>
        <p:spPr bwMode="auto">
          <a:xfrm>
            <a:off x="3352800" y="3276600"/>
            <a:ext cx="3352800" cy="0"/>
          </a:xfrm>
          <a:prstGeom prst="line">
            <a:avLst/>
          </a:prstGeom>
          <a:noFill/>
          <a:ln w="12700" cap="rnd">
            <a:solidFill>
              <a:schemeClr val="bg1"/>
            </a:solidFill>
            <a:prstDash val="sysDot"/>
            <a:round/>
            <a:headEnd/>
            <a:tailEnd/>
          </a:ln>
          <a:effectLst/>
        </p:spPr>
        <p:txBody>
          <a:bodyPr/>
          <a:lstStyle/>
          <a:p>
            <a:endParaRPr lang="en-US"/>
          </a:p>
        </p:txBody>
      </p:sp>
      <p:sp>
        <p:nvSpPr>
          <p:cNvPr id="194563" name="Oval 3"/>
          <p:cNvSpPr>
            <a:spLocks noChangeArrowheads="1"/>
          </p:cNvSpPr>
          <p:nvPr/>
        </p:nvSpPr>
        <p:spPr bwMode="auto">
          <a:xfrm>
            <a:off x="2081213" y="1973263"/>
            <a:ext cx="2590800" cy="2590800"/>
          </a:xfrm>
          <a:prstGeom prst="ellipse">
            <a:avLst/>
          </a:prstGeom>
          <a:noFill/>
          <a:ln w="28575">
            <a:solidFill>
              <a:srgbClr val="FFCC00"/>
            </a:solidFill>
            <a:round/>
            <a:headEnd/>
            <a:tailEnd type="none" w="sm" len="sm"/>
          </a:ln>
          <a:effectLst/>
        </p:spPr>
        <p:txBody>
          <a:bodyPr wrap="none" anchor="ctr"/>
          <a:lstStyle/>
          <a:p>
            <a:endParaRPr lang="en-US"/>
          </a:p>
        </p:txBody>
      </p:sp>
      <p:grpSp>
        <p:nvGrpSpPr>
          <p:cNvPr id="2" name="Group 4"/>
          <p:cNvGrpSpPr>
            <a:grpSpLocks/>
          </p:cNvGrpSpPr>
          <p:nvPr/>
        </p:nvGrpSpPr>
        <p:grpSpPr bwMode="auto">
          <a:xfrm rot="-1211036">
            <a:off x="1981200" y="609600"/>
            <a:ext cx="5438775" cy="5353050"/>
            <a:chOff x="1488" y="324"/>
            <a:chExt cx="3426" cy="3372"/>
          </a:xfrm>
        </p:grpSpPr>
        <p:sp>
          <p:nvSpPr>
            <p:cNvPr id="194565" name="Oval 5"/>
            <p:cNvSpPr>
              <a:spLocks noChangeArrowheads="1"/>
            </p:cNvSpPr>
            <p:nvPr/>
          </p:nvSpPr>
          <p:spPr bwMode="auto">
            <a:xfrm>
              <a:off x="1842" y="165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566" name="Oval 6"/>
            <p:cNvSpPr>
              <a:spLocks noChangeArrowheads="1"/>
            </p:cNvSpPr>
            <p:nvPr/>
          </p:nvSpPr>
          <p:spPr bwMode="auto">
            <a:xfrm>
              <a:off x="2178" y="165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567" name="Oval 7"/>
            <p:cNvSpPr>
              <a:spLocks noChangeArrowheads="1"/>
            </p:cNvSpPr>
            <p:nvPr/>
          </p:nvSpPr>
          <p:spPr bwMode="auto">
            <a:xfrm>
              <a:off x="2508" y="165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568" name="Oval 8"/>
            <p:cNvSpPr>
              <a:spLocks noChangeArrowheads="1"/>
            </p:cNvSpPr>
            <p:nvPr/>
          </p:nvSpPr>
          <p:spPr bwMode="auto">
            <a:xfrm>
              <a:off x="1842" y="131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569" name="Oval 9"/>
            <p:cNvSpPr>
              <a:spLocks noChangeArrowheads="1"/>
            </p:cNvSpPr>
            <p:nvPr/>
          </p:nvSpPr>
          <p:spPr bwMode="auto">
            <a:xfrm>
              <a:off x="2178" y="131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570" name="Oval 10"/>
            <p:cNvSpPr>
              <a:spLocks noChangeArrowheads="1"/>
            </p:cNvSpPr>
            <p:nvPr/>
          </p:nvSpPr>
          <p:spPr bwMode="auto">
            <a:xfrm>
              <a:off x="2508" y="131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571" name="Oval 11"/>
            <p:cNvSpPr>
              <a:spLocks noChangeArrowheads="1"/>
            </p:cNvSpPr>
            <p:nvPr/>
          </p:nvSpPr>
          <p:spPr bwMode="auto">
            <a:xfrm>
              <a:off x="1848" y="98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572" name="Oval 12"/>
            <p:cNvSpPr>
              <a:spLocks noChangeArrowheads="1"/>
            </p:cNvSpPr>
            <p:nvPr/>
          </p:nvSpPr>
          <p:spPr bwMode="auto">
            <a:xfrm>
              <a:off x="2184" y="98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573" name="Oval 13"/>
            <p:cNvSpPr>
              <a:spLocks noChangeArrowheads="1"/>
            </p:cNvSpPr>
            <p:nvPr/>
          </p:nvSpPr>
          <p:spPr bwMode="auto">
            <a:xfrm>
              <a:off x="2514" y="98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574" name="Oval 14"/>
            <p:cNvSpPr>
              <a:spLocks noChangeArrowheads="1"/>
            </p:cNvSpPr>
            <p:nvPr/>
          </p:nvSpPr>
          <p:spPr bwMode="auto">
            <a:xfrm>
              <a:off x="2844" y="165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575" name="Oval 15"/>
            <p:cNvSpPr>
              <a:spLocks noChangeArrowheads="1"/>
            </p:cNvSpPr>
            <p:nvPr/>
          </p:nvSpPr>
          <p:spPr bwMode="auto">
            <a:xfrm>
              <a:off x="3174" y="165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576" name="Oval 16"/>
            <p:cNvSpPr>
              <a:spLocks noChangeArrowheads="1"/>
            </p:cNvSpPr>
            <p:nvPr/>
          </p:nvSpPr>
          <p:spPr bwMode="auto">
            <a:xfrm>
              <a:off x="2844" y="131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577" name="Oval 17"/>
            <p:cNvSpPr>
              <a:spLocks noChangeArrowheads="1"/>
            </p:cNvSpPr>
            <p:nvPr/>
          </p:nvSpPr>
          <p:spPr bwMode="auto">
            <a:xfrm>
              <a:off x="3174" y="131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578" name="Oval 18"/>
            <p:cNvSpPr>
              <a:spLocks noChangeArrowheads="1"/>
            </p:cNvSpPr>
            <p:nvPr/>
          </p:nvSpPr>
          <p:spPr bwMode="auto">
            <a:xfrm>
              <a:off x="2850" y="98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579" name="Oval 19"/>
            <p:cNvSpPr>
              <a:spLocks noChangeArrowheads="1"/>
            </p:cNvSpPr>
            <p:nvPr/>
          </p:nvSpPr>
          <p:spPr bwMode="auto">
            <a:xfrm>
              <a:off x="3180" y="98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580" name="Oval 20"/>
            <p:cNvSpPr>
              <a:spLocks noChangeArrowheads="1"/>
            </p:cNvSpPr>
            <p:nvPr/>
          </p:nvSpPr>
          <p:spPr bwMode="auto">
            <a:xfrm>
              <a:off x="1836" y="231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581" name="Oval 21"/>
            <p:cNvSpPr>
              <a:spLocks noChangeArrowheads="1"/>
            </p:cNvSpPr>
            <p:nvPr/>
          </p:nvSpPr>
          <p:spPr bwMode="auto">
            <a:xfrm>
              <a:off x="2172" y="231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582" name="Oval 22"/>
            <p:cNvSpPr>
              <a:spLocks noChangeArrowheads="1"/>
            </p:cNvSpPr>
            <p:nvPr/>
          </p:nvSpPr>
          <p:spPr bwMode="auto">
            <a:xfrm>
              <a:off x="2502" y="231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583" name="Oval 23"/>
            <p:cNvSpPr>
              <a:spLocks noChangeArrowheads="1"/>
            </p:cNvSpPr>
            <p:nvPr/>
          </p:nvSpPr>
          <p:spPr bwMode="auto">
            <a:xfrm>
              <a:off x="1836" y="198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584" name="Oval 24"/>
            <p:cNvSpPr>
              <a:spLocks noChangeArrowheads="1"/>
            </p:cNvSpPr>
            <p:nvPr/>
          </p:nvSpPr>
          <p:spPr bwMode="auto">
            <a:xfrm>
              <a:off x="2172" y="198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585" name="Oval 25"/>
            <p:cNvSpPr>
              <a:spLocks noChangeArrowheads="1"/>
            </p:cNvSpPr>
            <p:nvPr/>
          </p:nvSpPr>
          <p:spPr bwMode="auto">
            <a:xfrm>
              <a:off x="2502" y="198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586" name="Oval 26"/>
            <p:cNvSpPr>
              <a:spLocks noChangeArrowheads="1"/>
            </p:cNvSpPr>
            <p:nvPr/>
          </p:nvSpPr>
          <p:spPr bwMode="auto">
            <a:xfrm>
              <a:off x="2838" y="231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587" name="Oval 27"/>
            <p:cNvSpPr>
              <a:spLocks noChangeArrowheads="1"/>
            </p:cNvSpPr>
            <p:nvPr/>
          </p:nvSpPr>
          <p:spPr bwMode="auto">
            <a:xfrm>
              <a:off x="3168" y="231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588" name="Oval 28"/>
            <p:cNvSpPr>
              <a:spLocks noChangeArrowheads="1"/>
            </p:cNvSpPr>
            <p:nvPr/>
          </p:nvSpPr>
          <p:spPr bwMode="auto">
            <a:xfrm>
              <a:off x="2838" y="198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589" name="Oval 29"/>
            <p:cNvSpPr>
              <a:spLocks noChangeArrowheads="1"/>
            </p:cNvSpPr>
            <p:nvPr/>
          </p:nvSpPr>
          <p:spPr bwMode="auto">
            <a:xfrm>
              <a:off x="3168" y="198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590" name="Oval 30"/>
            <p:cNvSpPr>
              <a:spLocks noChangeArrowheads="1"/>
            </p:cNvSpPr>
            <p:nvPr/>
          </p:nvSpPr>
          <p:spPr bwMode="auto">
            <a:xfrm>
              <a:off x="3510" y="165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591" name="Oval 31"/>
            <p:cNvSpPr>
              <a:spLocks noChangeArrowheads="1"/>
            </p:cNvSpPr>
            <p:nvPr/>
          </p:nvSpPr>
          <p:spPr bwMode="auto">
            <a:xfrm>
              <a:off x="3840" y="165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592" name="Oval 32"/>
            <p:cNvSpPr>
              <a:spLocks noChangeArrowheads="1"/>
            </p:cNvSpPr>
            <p:nvPr/>
          </p:nvSpPr>
          <p:spPr bwMode="auto">
            <a:xfrm>
              <a:off x="3510" y="131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593" name="Oval 33"/>
            <p:cNvSpPr>
              <a:spLocks noChangeArrowheads="1"/>
            </p:cNvSpPr>
            <p:nvPr/>
          </p:nvSpPr>
          <p:spPr bwMode="auto">
            <a:xfrm>
              <a:off x="3840" y="131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594" name="Oval 34"/>
            <p:cNvSpPr>
              <a:spLocks noChangeArrowheads="1"/>
            </p:cNvSpPr>
            <p:nvPr/>
          </p:nvSpPr>
          <p:spPr bwMode="auto">
            <a:xfrm>
              <a:off x="3516" y="98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595" name="Oval 35"/>
            <p:cNvSpPr>
              <a:spLocks noChangeArrowheads="1"/>
            </p:cNvSpPr>
            <p:nvPr/>
          </p:nvSpPr>
          <p:spPr bwMode="auto">
            <a:xfrm>
              <a:off x="3846" y="98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596" name="Oval 36"/>
            <p:cNvSpPr>
              <a:spLocks noChangeArrowheads="1"/>
            </p:cNvSpPr>
            <p:nvPr/>
          </p:nvSpPr>
          <p:spPr bwMode="auto">
            <a:xfrm>
              <a:off x="4176" y="165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597" name="Oval 37"/>
            <p:cNvSpPr>
              <a:spLocks noChangeArrowheads="1"/>
            </p:cNvSpPr>
            <p:nvPr/>
          </p:nvSpPr>
          <p:spPr bwMode="auto">
            <a:xfrm>
              <a:off x="4506" y="165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598" name="Oval 38"/>
            <p:cNvSpPr>
              <a:spLocks noChangeArrowheads="1"/>
            </p:cNvSpPr>
            <p:nvPr/>
          </p:nvSpPr>
          <p:spPr bwMode="auto">
            <a:xfrm>
              <a:off x="4176" y="131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599" name="Oval 39"/>
            <p:cNvSpPr>
              <a:spLocks noChangeArrowheads="1"/>
            </p:cNvSpPr>
            <p:nvPr/>
          </p:nvSpPr>
          <p:spPr bwMode="auto">
            <a:xfrm>
              <a:off x="4506" y="131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600" name="Oval 40"/>
            <p:cNvSpPr>
              <a:spLocks noChangeArrowheads="1"/>
            </p:cNvSpPr>
            <p:nvPr/>
          </p:nvSpPr>
          <p:spPr bwMode="auto">
            <a:xfrm>
              <a:off x="4182" y="98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601" name="Oval 41"/>
            <p:cNvSpPr>
              <a:spLocks noChangeArrowheads="1"/>
            </p:cNvSpPr>
            <p:nvPr/>
          </p:nvSpPr>
          <p:spPr bwMode="auto">
            <a:xfrm>
              <a:off x="4512" y="98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602" name="Oval 42"/>
            <p:cNvSpPr>
              <a:spLocks noChangeArrowheads="1"/>
            </p:cNvSpPr>
            <p:nvPr/>
          </p:nvSpPr>
          <p:spPr bwMode="auto">
            <a:xfrm>
              <a:off x="3504" y="231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603" name="Oval 43"/>
            <p:cNvSpPr>
              <a:spLocks noChangeArrowheads="1"/>
            </p:cNvSpPr>
            <p:nvPr/>
          </p:nvSpPr>
          <p:spPr bwMode="auto">
            <a:xfrm>
              <a:off x="3834" y="231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604" name="Oval 44"/>
            <p:cNvSpPr>
              <a:spLocks noChangeArrowheads="1"/>
            </p:cNvSpPr>
            <p:nvPr/>
          </p:nvSpPr>
          <p:spPr bwMode="auto">
            <a:xfrm>
              <a:off x="3504" y="198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605" name="Oval 45"/>
            <p:cNvSpPr>
              <a:spLocks noChangeArrowheads="1"/>
            </p:cNvSpPr>
            <p:nvPr/>
          </p:nvSpPr>
          <p:spPr bwMode="auto">
            <a:xfrm>
              <a:off x="3834" y="198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606" name="Oval 46"/>
            <p:cNvSpPr>
              <a:spLocks noChangeArrowheads="1"/>
            </p:cNvSpPr>
            <p:nvPr/>
          </p:nvSpPr>
          <p:spPr bwMode="auto">
            <a:xfrm>
              <a:off x="4170" y="231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607" name="Oval 47"/>
            <p:cNvSpPr>
              <a:spLocks noChangeArrowheads="1"/>
            </p:cNvSpPr>
            <p:nvPr/>
          </p:nvSpPr>
          <p:spPr bwMode="auto">
            <a:xfrm>
              <a:off x="4500" y="231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608" name="Oval 48"/>
            <p:cNvSpPr>
              <a:spLocks noChangeArrowheads="1"/>
            </p:cNvSpPr>
            <p:nvPr/>
          </p:nvSpPr>
          <p:spPr bwMode="auto">
            <a:xfrm>
              <a:off x="4170" y="198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609" name="Oval 49"/>
            <p:cNvSpPr>
              <a:spLocks noChangeArrowheads="1"/>
            </p:cNvSpPr>
            <p:nvPr/>
          </p:nvSpPr>
          <p:spPr bwMode="auto">
            <a:xfrm>
              <a:off x="4500" y="198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610" name="Oval 50"/>
            <p:cNvSpPr>
              <a:spLocks noChangeArrowheads="1"/>
            </p:cNvSpPr>
            <p:nvPr/>
          </p:nvSpPr>
          <p:spPr bwMode="auto">
            <a:xfrm>
              <a:off x="1830" y="298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611" name="Oval 51"/>
            <p:cNvSpPr>
              <a:spLocks noChangeArrowheads="1"/>
            </p:cNvSpPr>
            <p:nvPr/>
          </p:nvSpPr>
          <p:spPr bwMode="auto">
            <a:xfrm>
              <a:off x="2166" y="298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612" name="Oval 52"/>
            <p:cNvSpPr>
              <a:spLocks noChangeArrowheads="1"/>
            </p:cNvSpPr>
            <p:nvPr/>
          </p:nvSpPr>
          <p:spPr bwMode="auto">
            <a:xfrm>
              <a:off x="2496" y="298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613" name="Oval 53"/>
            <p:cNvSpPr>
              <a:spLocks noChangeArrowheads="1"/>
            </p:cNvSpPr>
            <p:nvPr/>
          </p:nvSpPr>
          <p:spPr bwMode="auto">
            <a:xfrm>
              <a:off x="1830" y="264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614" name="Oval 54"/>
            <p:cNvSpPr>
              <a:spLocks noChangeArrowheads="1"/>
            </p:cNvSpPr>
            <p:nvPr/>
          </p:nvSpPr>
          <p:spPr bwMode="auto">
            <a:xfrm>
              <a:off x="2166" y="264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615" name="Oval 55"/>
            <p:cNvSpPr>
              <a:spLocks noChangeArrowheads="1"/>
            </p:cNvSpPr>
            <p:nvPr/>
          </p:nvSpPr>
          <p:spPr bwMode="auto">
            <a:xfrm>
              <a:off x="2496" y="264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616" name="Oval 56"/>
            <p:cNvSpPr>
              <a:spLocks noChangeArrowheads="1"/>
            </p:cNvSpPr>
            <p:nvPr/>
          </p:nvSpPr>
          <p:spPr bwMode="auto">
            <a:xfrm>
              <a:off x="2832" y="298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617" name="Oval 57"/>
            <p:cNvSpPr>
              <a:spLocks noChangeArrowheads="1"/>
            </p:cNvSpPr>
            <p:nvPr/>
          </p:nvSpPr>
          <p:spPr bwMode="auto">
            <a:xfrm>
              <a:off x="3162" y="298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618" name="Oval 58"/>
            <p:cNvSpPr>
              <a:spLocks noChangeArrowheads="1"/>
            </p:cNvSpPr>
            <p:nvPr/>
          </p:nvSpPr>
          <p:spPr bwMode="auto">
            <a:xfrm>
              <a:off x="2832" y="264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619" name="Oval 59"/>
            <p:cNvSpPr>
              <a:spLocks noChangeArrowheads="1"/>
            </p:cNvSpPr>
            <p:nvPr/>
          </p:nvSpPr>
          <p:spPr bwMode="auto">
            <a:xfrm>
              <a:off x="3162" y="264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620" name="Oval 60"/>
            <p:cNvSpPr>
              <a:spLocks noChangeArrowheads="1"/>
            </p:cNvSpPr>
            <p:nvPr/>
          </p:nvSpPr>
          <p:spPr bwMode="auto">
            <a:xfrm>
              <a:off x="1824" y="3648"/>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621" name="Oval 61"/>
            <p:cNvSpPr>
              <a:spLocks noChangeArrowheads="1"/>
            </p:cNvSpPr>
            <p:nvPr/>
          </p:nvSpPr>
          <p:spPr bwMode="auto">
            <a:xfrm>
              <a:off x="2160" y="3648"/>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622" name="Oval 62"/>
            <p:cNvSpPr>
              <a:spLocks noChangeArrowheads="1"/>
            </p:cNvSpPr>
            <p:nvPr/>
          </p:nvSpPr>
          <p:spPr bwMode="auto">
            <a:xfrm>
              <a:off x="2490" y="3648"/>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623" name="Oval 63"/>
            <p:cNvSpPr>
              <a:spLocks noChangeArrowheads="1"/>
            </p:cNvSpPr>
            <p:nvPr/>
          </p:nvSpPr>
          <p:spPr bwMode="auto">
            <a:xfrm>
              <a:off x="1824" y="331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624" name="Oval 64"/>
            <p:cNvSpPr>
              <a:spLocks noChangeArrowheads="1"/>
            </p:cNvSpPr>
            <p:nvPr/>
          </p:nvSpPr>
          <p:spPr bwMode="auto">
            <a:xfrm>
              <a:off x="2160" y="331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625" name="Oval 65"/>
            <p:cNvSpPr>
              <a:spLocks noChangeArrowheads="1"/>
            </p:cNvSpPr>
            <p:nvPr/>
          </p:nvSpPr>
          <p:spPr bwMode="auto">
            <a:xfrm>
              <a:off x="2490" y="331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626" name="Oval 66"/>
            <p:cNvSpPr>
              <a:spLocks noChangeArrowheads="1"/>
            </p:cNvSpPr>
            <p:nvPr/>
          </p:nvSpPr>
          <p:spPr bwMode="auto">
            <a:xfrm>
              <a:off x="2826" y="3648"/>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627" name="Oval 67"/>
            <p:cNvSpPr>
              <a:spLocks noChangeArrowheads="1"/>
            </p:cNvSpPr>
            <p:nvPr/>
          </p:nvSpPr>
          <p:spPr bwMode="auto">
            <a:xfrm>
              <a:off x="3156" y="3648"/>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628" name="Oval 68"/>
            <p:cNvSpPr>
              <a:spLocks noChangeArrowheads="1"/>
            </p:cNvSpPr>
            <p:nvPr/>
          </p:nvSpPr>
          <p:spPr bwMode="auto">
            <a:xfrm>
              <a:off x="2826" y="331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629" name="Oval 69"/>
            <p:cNvSpPr>
              <a:spLocks noChangeArrowheads="1"/>
            </p:cNvSpPr>
            <p:nvPr/>
          </p:nvSpPr>
          <p:spPr bwMode="auto">
            <a:xfrm>
              <a:off x="3156" y="331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630" name="Oval 70"/>
            <p:cNvSpPr>
              <a:spLocks noChangeArrowheads="1"/>
            </p:cNvSpPr>
            <p:nvPr/>
          </p:nvSpPr>
          <p:spPr bwMode="auto">
            <a:xfrm>
              <a:off x="3498" y="298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631" name="Oval 71"/>
            <p:cNvSpPr>
              <a:spLocks noChangeArrowheads="1"/>
            </p:cNvSpPr>
            <p:nvPr/>
          </p:nvSpPr>
          <p:spPr bwMode="auto">
            <a:xfrm>
              <a:off x="3828" y="298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632" name="Oval 72"/>
            <p:cNvSpPr>
              <a:spLocks noChangeArrowheads="1"/>
            </p:cNvSpPr>
            <p:nvPr/>
          </p:nvSpPr>
          <p:spPr bwMode="auto">
            <a:xfrm>
              <a:off x="3498" y="264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633" name="Oval 73"/>
            <p:cNvSpPr>
              <a:spLocks noChangeArrowheads="1"/>
            </p:cNvSpPr>
            <p:nvPr/>
          </p:nvSpPr>
          <p:spPr bwMode="auto">
            <a:xfrm>
              <a:off x="3828" y="264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634" name="Oval 74"/>
            <p:cNvSpPr>
              <a:spLocks noChangeArrowheads="1"/>
            </p:cNvSpPr>
            <p:nvPr/>
          </p:nvSpPr>
          <p:spPr bwMode="auto">
            <a:xfrm>
              <a:off x="4164" y="298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635" name="Oval 75"/>
            <p:cNvSpPr>
              <a:spLocks noChangeArrowheads="1"/>
            </p:cNvSpPr>
            <p:nvPr/>
          </p:nvSpPr>
          <p:spPr bwMode="auto">
            <a:xfrm>
              <a:off x="4494" y="298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636" name="Oval 76"/>
            <p:cNvSpPr>
              <a:spLocks noChangeArrowheads="1"/>
            </p:cNvSpPr>
            <p:nvPr/>
          </p:nvSpPr>
          <p:spPr bwMode="auto">
            <a:xfrm>
              <a:off x="4164" y="264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637" name="Oval 77"/>
            <p:cNvSpPr>
              <a:spLocks noChangeArrowheads="1"/>
            </p:cNvSpPr>
            <p:nvPr/>
          </p:nvSpPr>
          <p:spPr bwMode="auto">
            <a:xfrm>
              <a:off x="4494" y="264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638" name="Oval 78"/>
            <p:cNvSpPr>
              <a:spLocks noChangeArrowheads="1"/>
            </p:cNvSpPr>
            <p:nvPr/>
          </p:nvSpPr>
          <p:spPr bwMode="auto">
            <a:xfrm>
              <a:off x="3492" y="3648"/>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639" name="Oval 79"/>
            <p:cNvSpPr>
              <a:spLocks noChangeArrowheads="1"/>
            </p:cNvSpPr>
            <p:nvPr/>
          </p:nvSpPr>
          <p:spPr bwMode="auto">
            <a:xfrm>
              <a:off x="3822" y="3648"/>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640" name="Oval 80"/>
            <p:cNvSpPr>
              <a:spLocks noChangeArrowheads="1"/>
            </p:cNvSpPr>
            <p:nvPr/>
          </p:nvSpPr>
          <p:spPr bwMode="auto">
            <a:xfrm>
              <a:off x="3492" y="331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641" name="Oval 81"/>
            <p:cNvSpPr>
              <a:spLocks noChangeArrowheads="1"/>
            </p:cNvSpPr>
            <p:nvPr/>
          </p:nvSpPr>
          <p:spPr bwMode="auto">
            <a:xfrm>
              <a:off x="3822" y="331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642" name="Oval 82"/>
            <p:cNvSpPr>
              <a:spLocks noChangeArrowheads="1"/>
            </p:cNvSpPr>
            <p:nvPr/>
          </p:nvSpPr>
          <p:spPr bwMode="auto">
            <a:xfrm>
              <a:off x="4158" y="3648"/>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643" name="Oval 83"/>
            <p:cNvSpPr>
              <a:spLocks noChangeArrowheads="1"/>
            </p:cNvSpPr>
            <p:nvPr/>
          </p:nvSpPr>
          <p:spPr bwMode="auto">
            <a:xfrm>
              <a:off x="4488" y="3648"/>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644" name="Oval 84"/>
            <p:cNvSpPr>
              <a:spLocks noChangeArrowheads="1"/>
            </p:cNvSpPr>
            <p:nvPr/>
          </p:nvSpPr>
          <p:spPr bwMode="auto">
            <a:xfrm>
              <a:off x="4158" y="331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645" name="Oval 85"/>
            <p:cNvSpPr>
              <a:spLocks noChangeArrowheads="1"/>
            </p:cNvSpPr>
            <p:nvPr/>
          </p:nvSpPr>
          <p:spPr bwMode="auto">
            <a:xfrm>
              <a:off x="4488" y="331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646" name="Oval 86"/>
            <p:cNvSpPr>
              <a:spLocks noChangeArrowheads="1"/>
            </p:cNvSpPr>
            <p:nvPr/>
          </p:nvSpPr>
          <p:spPr bwMode="auto">
            <a:xfrm>
              <a:off x="1506" y="165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647" name="Oval 87"/>
            <p:cNvSpPr>
              <a:spLocks noChangeArrowheads="1"/>
            </p:cNvSpPr>
            <p:nvPr/>
          </p:nvSpPr>
          <p:spPr bwMode="auto">
            <a:xfrm>
              <a:off x="1506" y="131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648" name="Oval 88"/>
            <p:cNvSpPr>
              <a:spLocks noChangeArrowheads="1"/>
            </p:cNvSpPr>
            <p:nvPr/>
          </p:nvSpPr>
          <p:spPr bwMode="auto">
            <a:xfrm>
              <a:off x="1512" y="98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649" name="Oval 89"/>
            <p:cNvSpPr>
              <a:spLocks noChangeArrowheads="1"/>
            </p:cNvSpPr>
            <p:nvPr/>
          </p:nvSpPr>
          <p:spPr bwMode="auto">
            <a:xfrm>
              <a:off x="1500" y="231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650" name="Oval 90"/>
            <p:cNvSpPr>
              <a:spLocks noChangeArrowheads="1"/>
            </p:cNvSpPr>
            <p:nvPr/>
          </p:nvSpPr>
          <p:spPr bwMode="auto">
            <a:xfrm>
              <a:off x="1500" y="198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651" name="Oval 91"/>
            <p:cNvSpPr>
              <a:spLocks noChangeArrowheads="1"/>
            </p:cNvSpPr>
            <p:nvPr/>
          </p:nvSpPr>
          <p:spPr bwMode="auto">
            <a:xfrm>
              <a:off x="1494" y="298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652" name="Oval 92"/>
            <p:cNvSpPr>
              <a:spLocks noChangeArrowheads="1"/>
            </p:cNvSpPr>
            <p:nvPr/>
          </p:nvSpPr>
          <p:spPr bwMode="auto">
            <a:xfrm>
              <a:off x="1494" y="264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653" name="Oval 93"/>
            <p:cNvSpPr>
              <a:spLocks noChangeArrowheads="1"/>
            </p:cNvSpPr>
            <p:nvPr/>
          </p:nvSpPr>
          <p:spPr bwMode="auto">
            <a:xfrm>
              <a:off x="1488" y="3648"/>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654" name="Oval 94"/>
            <p:cNvSpPr>
              <a:spLocks noChangeArrowheads="1"/>
            </p:cNvSpPr>
            <p:nvPr/>
          </p:nvSpPr>
          <p:spPr bwMode="auto">
            <a:xfrm>
              <a:off x="1488" y="331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655" name="Oval 95"/>
            <p:cNvSpPr>
              <a:spLocks noChangeArrowheads="1"/>
            </p:cNvSpPr>
            <p:nvPr/>
          </p:nvSpPr>
          <p:spPr bwMode="auto">
            <a:xfrm>
              <a:off x="4842" y="165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656" name="Oval 96"/>
            <p:cNvSpPr>
              <a:spLocks noChangeArrowheads="1"/>
            </p:cNvSpPr>
            <p:nvPr/>
          </p:nvSpPr>
          <p:spPr bwMode="auto">
            <a:xfrm>
              <a:off x="4842" y="131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657" name="Oval 97"/>
            <p:cNvSpPr>
              <a:spLocks noChangeArrowheads="1"/>
            </p:cNvSpPr>
            <p:nvPr/>
          </p:nvSpPr>
          <p:spPr bwMode="auto">
            <a:xfrm>
              <a:off x="4848" y="98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658" name="Oval 98"/>
            <p:cNvSpPr>
              <a:spLocks noChangeArrowheads="1"/>
            </p:cNvSpPr>
            <p:nvPr/>
          </p:nvSpPr>
          <p:spPr bwMode="auto">
            <a:xfrm>
              <a:off x="4836" y="231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659" name="Oval 99"/>
            <p:cNvSpPr>
              <a:spLocks noChangeArrowheads="1"/>
            </p:cNvSpPr>
            <p:nvPr/>
          </p:nvSpPr>
          <p:spPr bwMode="auto">
            <a:xfrm>
              <a:off x="4836" y="198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660" name="Oval 100"/>
            <p:cNvSpPr>
              <a:spLocks noChangeArrowheads="1"/>
            </p:cNvSpPr>
            <p:nvPr/>
          </p:nvSpPr>
          <p:spPr bwMode="auto">
            <a:xfrm>
              <a:off x="4830" y="298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661" name="Oval 101"/>
            <p:cNvSpPr>
              <a:spLocks noChangeArrowheads="1"/>
            </p:cNvSpPr>
            <p:nvPr/>
          </p:nvSpPr>
          <p:spPr bwMode="auto">
            <a:xfrm>
              <a:off x="4830" y="264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662" name="Oval 102"/>
            <p:cNvSpPr>
              <a:spLocks noChangeArrowheads="1"/>
            </p:cNvSpPr>
            <p:nvPr/>
          </p:nvSpPr>
          <p:spPr bwMode="auto">
            <a:xfrm>
              <a:off x="4824" y="3648"/>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663" name="Oval 103"/>
            <p:cNvSpPr>
              <a:spLocks noChangeArrowheads="1"/>
            </p:cNvSpPr>
            <p:nvPr/>
          </p:nvSpPr>
          <p:spPr bwMode="auto">
            <a:xfrm>
              <a:off x="4824" y="331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664" name="Oval 104"/>
            <p:cNvSpPr>
              <a:spLocks noChangeArrowheads="1"/>
            </p:cNvSpPr>
            <p:nvPr/>
          </p:nvSpPr>
          <p:spPr bwMode="auto">
            <a:xfrm>
              <a:off x="1854" y="65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665" name="Oval 105"/>
            <p:cNvSpPr>
              <a:spLocks noChangeArrowheads="1"/>
            </p:cNvSpPr>
            <p:nvPr/>
          </p:nvSpPr>
          <p:spPr bwMode="auto">
            <a:xfrm>
              <a:off x="2190" y="65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666" name="Oval 106"/>
            <p:cNvSpPr>
              <a:spLocks noChangeArrowheads="1"/>
            </p:cNvSpPr>
            <p:nvPr/>
          </p:nvSpPr>
          <p:spPr bwMode="auto">
            <a:xfrm>
              <a:off x="2520" y="65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667" name="Oval 107"/>
            <p:cNvSpPr>
              <a:spLocks noChangeArrowheads="1"/>
            </p:cNvSpPr>
            <p:nvPr/>
          </p:nvSpPr>
          <p:spPr bwMode="auto">
            <a:xfrm>
              <a:off x="2856" y="65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668" name="Oval 108"/>
            <p:cNvSpPr>
              <a:spLocks noChangeArrowheads="1"/>
            </p:cNvSpPr>
            <p:nvPr/>
          </p:nvSpPr>
          <p:spPr bwMode="auto">
            <a:xfrm>
              <a:off x="3186" y="65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669" name="Oval 109"/>
            <p:cNvSpPr>
              <a:spLocks noChangeArrowheads="1"/>
            </p:cNvSpPr>
            <p:nvPr/>
          </p:nvSpPr>
          <p:spPr bwMode="auto">
            <a:xfrm>
              <a:off x="3522" y="65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670" name="Oval 110"/>
            <p:cNvSpPr>
              <a:spLocks noChangeArrowheads="1"/>
            </p:cNvSpPr>
            <p:nvPr/>
          </p:nvSpPr>
          <p:spPr bwMode="auto">
            <a:xfrm>
              <a:off x="3852" y="65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671" name="Oval 111"/>
            <p:cNvSpPr>
              <a:spLocks noChangeArrowheads="1"/>
            </p:cNvSpPr>
            <p:nvPr/>
          </p:nvSpPr>
          <p:spPr bwMode="auto">
            <a:xfrm>
              <a:off x="4188" y="65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672" name="Oval 112"/>
            <p:cNvSpPr>
              <a:spLocks noChangeArrowheads="1"/>
            </p:cNvSpPr>
            <p:nvPr/>
          </p:nvSpPr>
          <p:spPr bwMode="auto">
            <a:xfrm>
              <a:off x="4518" y="65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673" name="Oval 113"/>
            <p:cNvSpPr>
              <a:spLocks noChangeArrowheads="1"/>
            </p:cNvSpPr>
            <p:nvPr/>
          </p:nvSpPr>
          <p:spPr bwMode="auto">
            <a:xfrm>
              <a:off x="1518" y="65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674" name="Oval 114"/>
            <p:cNvSpPr>
              <a:spLocks noChangeArrowheads="1"/>
            </p:cNvSpPr>
            <p:nvPr/>
          </p:nvSpPr>
          <p:spPr bwMode="auto">
            <a:xfrm>
              <a:off x="4854" y="65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675" name="Oval 115"/>
            <p:cNvSpPr>
              <a:spLocks noChangeArrowheads="1"/>
            </p:cNvSpPr>
            <p:nvPr/>
          </p:nvSpPr>
          <p:spPr bwMode="auto">
            <a:xfrm>
              <a:off x="1866" y="32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676" name="Oval 116"/>
            <p:cNvSpPr>
              <a:spLocks noChangeArrowheads="1"/>
            </p:cNvSpPr>
            <p:nvPr/>
          </p:nvSpPr>
          <p:spPr bwMode="auto">
            <a:xfrm>
              <a:off x="2202" y="32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677" name="Oval 117"/>
            <p:cNvSpPr>
              <a:spLocks noChangeArrowheads="1"/>
            </p:cNvSpPr>
            <p:nvPr/>
          </p:nvSpPr>
          <p:spPr bwMode="auto">
            <a:xfrm>
              <a:off x="2532" y="32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678" name="Oval 118"/>
            <p:cNvSpPr>
              <a:spLocks noChangeArrowheads="1"/>
            </p:cNvSpPr>
            <p:nvPr/>
          </p:nvSpPr>
          <p:spPr bwMode="auto">
            <a:xfrm>
              <a:off x="2868" y="32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679" name="Oval 119"/>
            <p:cNvSpPr>
              <a:spLocks noChangeArrowheads="1"/>
            </p:cNvSpPr>
            <p:nvPr/>
          </p:nvSpPr>
          <p:spPr bwMode="auto">
            <a:xfrm>
              <a:off x="3198" y="32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680" name="Oval 120"/>
            <p:cNvSpPr>
              <a:spLocks noChangeArrowheads="1"/>
            </p:cNvSpPr>
            <p:nvPr/>
          </p:nvSpPr>
          <p:spPr bwMode="auto">
            <a:xfrm>
              <a:off x="3534" y="32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681" name="Oval 121"/>
            <p:cNvSpPr>
              <a:spLocks noChangeArrowheads="1"/>
            </p:cNvSpPr>
            <p:nvPr/>
          </p:nvSpPr>
          <p:spPr bwMode="auto">
            <a:xfrm>
              <a:off x="3864" y="32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682" name="Oval 122"/>
            <p:cNvSpPr>
              <a:spLocks noChangeArrowheads="1"/>
            </p:cNvSpPr>
            <p:nvPr/>
          </p:nvSpPr>
          <p:spPr bwMode="auto">
            <a:xfrm>
              <a:off x="4200" y="32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683" name="Oval 123"/>
            <p:cNvSpPr>
              <a:spLocks noChangeArrowheads="1"/>
            </p:cNvSpPr>
            <p:nvPr/>
          </p:nvSpPr>
          <p:spPr bwMode="auto">
            <a:xfrm>
              <a:off x="4530" y="32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684" name="Oval 124"/>
            <p:cNvSpPr>
              <a:spLocks noChangeArrowheads="1"/>
            </p:cNvSpPr>
            <p:nvPr/>
          </p:nvSpPr>
          <p:spPr bwMode="auto">
            <a:xfrm>
              <a:off x="1530" y="32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685" name="Oval 125"/>
            <p:cNvSpPr>
              <a:spLocks noChangeArrowheads="1"/>
            </p:cNvSpPr>
            <p:nvPr/>
          </p:nvSpPr>
          <p:spPr bwMode="auto">
            <a:xfrm>
              <a:off x="4866" y="32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grpSp>
      <p:sp>
        <p:nvSpPr>
          <p:cNvPr id="194686" name="Line 126"/>
          <p:cNvSpPr>
            <a:spLocks noChangeShapeType="1"/>
          </p:cNvSpPr>
          <p:nvPr/>
        </p:nvSpPr>
        <p:spPr bwMode="auto">
          <a:xfrm>
            <a:off x="3411538" y="3276600"/>
            <a:ext cx="1295400" cy="0"/>
          </a:xfrm>
          <a:prstGeom prst="line">
            <a:avLst/>
          </a:prstGeom>
          <a:noFill/>
          <a:ln w="38100">
            <a:solidFill>
              <a:srgbClr val="FF0000"/>
            </a:solidFill>
            <a:round/>
            <a:headEnd/>
            <a:tailEnd type="triangle" w="med" len="med"/>
          </a:ln>
          <a:effectLst/>
        </p:spPr>
        <p:txBody>
          <a:bodyPr/>
          <a:lstStyle/>
          <a:p>
            <a:endParaRPr lang="en-US"/>
          </a:p>
        </p:txBody>
      </p:sp>
      <p:sp>
        <p:nvSpPr>
          <p:cNvPr id="194687" name="Oval 127"/>
          <p:cNvSpPr>
            <a:spLocks noChangeArrowheads="1"/>
          </p:cNvSpPr>
          <p:nvPr/>
        </p:nvSpPr>
        <p:spPr bwMode="auto">
          <a:xfrm>
            <a:off x="4610100" y="3200400"/>
            <a:ext cx="152400" cy="152400"/>
          </a:xfrm>
          <a:prstGeom prst="ellipse">
            <a:avLst/>
          </a:prstGeom>
          <a:solidFill>
            <a:srgbClr val="FFCC00"/>
          </a:solidFill>
          <a:ln w="12700">
            <a:solidFill>
              <a:srgbClr val="333333"/>
            </a:solidFill>
            <a:round/>
            <a:headEnd/>
            <a:tailEnd type="none" w="sm" len="sm"/>
          </a:ln>
          <a:effectLst/>
        </p:spPr>
        <p:txBody>
          <a:bodyPr wrap="none" anchor="ctr"/>
          <a:lstStyle/>
          <a:p>
            <a:endParaRPr lang="en-US"/>
          </a:p>
        </p:txBody>
      </p:sp>
      <p:sp>
        <p:nvSpPr>
          <p:cNvPr id="194688" name="Line 128"/>
          <p:cNvSpPr>
            <a:spLocks noChangeShapeType="1"/>
          </p:cNvSpPr>
          <p:nvPr/>
        </p:nvSpPr>
        <p:spPr bwMode="auto">
          <a:xfrm>
            <a:off x="3390900" y="3276600"/>
            <a:ext cx="1295400" cy="0"/>
          </a:xfrm>
          <a:prstGeom prst="line">
            <a:avLst/>
          </a:prstGeom>
          <a:noFill/>
          <a:ln w="38100">
            <a:solidFill>
              <a:srgbClr val="FF0000"/>
            </a:solidFill>
            <a:round/>
            <a:headEnd/>
            <a:tailEnd type="triangle" w="med" len="med"/>
          </a:ln>
          <a:effectLst/>
        </p:spPr>
        <p:txBody>
          <a:bodyPr/>
          <a:lstStyle/>
          <a:p>
            <a:endParaRPr lang="en-US"/>
          </a:p>
        </p:txBody>
      </p:sp>
      <p:sp>
        <p:nvSpPr>
          <p:cNvPr id="194689" name="Text Box 129"/>
          <p:cNvSpPr txBox="1">
            <a:spLocks noChangeArrowheads="1"/>
          </p:cNvSpPr>
          <p:nvPr/>
        </p:nvSpPr>
        <p:spPr bwMode="auto">
          <a:xfrm>
            <a:off x="1752600" y="146050"/>
            <a:ext cx="5715000" cy="836613"/>
          </a:xfrm>
          <a:prstGeom prst="rect">
            <a:avLst/>
          </a:prstGeom>
          <a:gradFill rotWithShape="1">
            <a:gsLst>
              <a:gs pos="0">
                <a:srgbClr val="0033CC"/>
              </a:gs>
              <a:gs pos="100000">
                <a:srgbClr val="0033CC">
                  <a:gamma/>
                  <a:shade val="76863"/>
                  <a:invGamma/>
                </a:srgbClr>
              </a:gs>
            </a:gsLst>
            <a:lin ang="0" scaled="1"/>
          </a:gradFill>
          <a:ln w="12700">
            <a:solidFill>
              <a:schemeClr val="tx1"/>
            </a:solidFill>
            <a:miter lim="800000"/>
            <a:headEnd/>
            <a:tailEnd/>
          </a:ln>
          <a:effectLst/>
        </p:spPr>
        <p:txBody>
          <a:bodyPr anchor="ctr">
            <a:spAutoFit/>
          </a:bodyPr>
          <a:lstStyle/>
          <a:p>
            <a:pPr marL="114300" indent="-114300"/>
            <a:r>
              <a:rPr lang="en-US" sz="2800" i="1"/>
              <a:t>1. Longitudinal  or  </a:t>
            </a:r>
            <a:r>
              <a:rPr lang="el-GR" sz="2800" i="1">
                <a:cs typeface="Arial" charset="0"/>
              </a:rPr>
              <a:t>θ</a:t>
            </a:r>
            <a:r>
              <a:rPr lang="en-US" sz="2800" i="1"/>
              <a:t>-2</a:t>
            </a:r>
            <a:r>
              <a:rPr lang="el-GR" sz="2800" i="1">
                <a:cs typeface="Arial" charset="0"/>
              </a:rPr>
              <a:t>θ</a:t>
            </a:r>
            <a:r>
              <a:rPr lang="en-US" sz="2800" i="1"/>
              <a:t> scan</a:t>
            </a:r>
          </a:p>
          <a:p>
            <a:pPr marL="114300" indent="-114300"/>
            <a:r>
              <a:rPr lang="en-US" sz="2000" i="1"/>
              <a:t>Sample moves on </a:t>
            </a:r>
            <a:r>
              <a:rPr lang="el-GR" sz="2000" i="1"/>
              <a:t>θ</a:t>
            </a:r>
            <a:r>
              <a:rPr lang="en-US" sz="2000" i="1"/>
              <a:t>, Detector follows on 2</a:t>
            </a:r>
            <a:r>
              <a:rPr lang="el-GR" sz="2000" i="1"/>
              <a:t>θ</a:t>
            </a:r>
            <a:endParaRPr lang="en-US" sz="2000" i="1"/>
          </a:p>
        </p:txBody>
      </p:sp>
      <p:sp>
        <p:nvSpPr>
          <p:cNvPr id="194690" name="Line 130"/>
          <p:cNvSpPr>
            <a:spLocks noChangeShapeType="1"/>
          </p:cNvSpPr>
          <p:nvPr/>
        </p:nvSpPr>
        <p:spPr bwMode="auto">
          <a:xfrm>
            <a:off x="3384550" y="3276600"/>
            <a:ext cx="1295400" cy="0"/>
          </a:xfrm>
          <a:prstGeom prst="line">
            <a:avLst/>
          </a:prstGeom>
          <a:noFill/>
          <a:ln w="38100">
            <a:solidFill>
              <a:srgbClr val="FF0000"/>
            </a:solidFill>
            <a:round/>
            <a:headEnd/>
            <a:tailEnd type="triangle" w="med" len="med"/>
          </a:ln>
          <a:effectLst/>
        </p:spPr>
        <p:txBody>
          <a:bodyPr/>
          <a:lstStyle/>
          <a:p>
            <a:endParaRPr lang="en-US"/>
          </a:p>
        </p:txBody>
      </p:sp>
      <p:pic>
        <p:nvPicPr>
          <p:cNvPr id="194697" name="Picture 137" descr="30_deg"/>
          <p:cNvPicPr>
            <a:picLocks noChangeAspect="1" noChangeArrowheads="1"/>
          </p:cNvPicPr>
          <p:nvPr/>
        </p:nvPicPr>
        <p:blipFill>
          <a:blip r:embed="rId2"/>
          <a:srcRect/>
          <a:stretch>
            <a:fillRect/>
          </a:stretch>
        </p:blipFill>
        <p:spPr bwMode="auto">
          <a:xfrm>
            <a:off x="6834188" y="2590800"/>
            <a:ext cx="1928812" cy="1223963"/>
          </a:xfrm>
          <a:prstGeom prst="rect">
            <a:avLst/>
          </a:prstGeom>
          <a:noFill/>
        </p:spPr>
      </p:pic>
      <p:sp>
        <p:nvSpPr>
          <p:cNvPr id="194699" name="Line 139"/>
          <p:cNvSpPr>
            <a:spLocks noChangeShapeType="1"/>
          </p:cNvSpPr>
          <p:nvPr/>
        </p:nvSpPr>
        <p:spPr bwMode="auto">
          <a:xfrm>
            <a:off x="3376613" y="3276600"/>
            <a:ext cx="1295400" cy="0"/>
          </a:xfrm>
          <a:prstGeom prst="line">
            <a:avLst/>
          </a:prstGeom>
          <a:noFill/>
          <a:ln w="38100">
            <a:solidFill>
              <a:srgbClr val="FF0000"/>
            </a:solidFill>
            <a:round/>
            <a:headEnd/>
            <a:tailEnd type="triangle" w="med" len="med"/>
          </a:ln>
          <a:effectLst/>
        </p:spPr>
        <p:txBody>
          <a:bodyPr/>
          <a:lstStyle/>
          <a:p>
            <a:endParaRPr lang="en-US"/>
          </a:p>
        </p:txBody>
      </p:sp>
      <p:sp>
        <p:nvSpPr>
          <p:cNvPr id="194700" name="AutoShape 140"/>
          <p:cNvSpPr>
            <a:spLocks noChangeArrowheads="1"/>
          </p:cNvSpPr>
          <p:nvPr/>
        </p:nvSpPr>
        <p:spPr bwMode="auto">
          <a:xfrm rot="-7577832">
            <a:off x="5881688" y="1943100"/>
            <a:ext cx="304800" cy="533400"/>
          </a:xfrm>
          <a:prstGeom prst="can">
            <a:avLst>
              <a:gd name="adj" fmla="val 43750"/>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4701" name="Line 141"/>
          <p:cNvSpPr>
            <a:spLocks noChangeShapeType="1"/>
          </p:cNvSpPr>
          <p:nvPr/>
        </p:nvSpPr>
        <p:spPr bwMode="auto">
          <a:xfrm rot="20110540" flipV="1">
            <a:off x="4545013" y="2735263"/>
            <a:ext cx="1271587" cy="276225"/>
          </a:xfrm>
          <a:prstGeom prst="line">
            <a:avLst/>
          </a:prstGeom>
          <a:noFill/>
          <a:ln w="38100">
            <a:solidFill>
              <a:srgbClr val="FF0000"/>
            </a:solidFill>
            <a:round/>
            <a:headEnd/>
            <a:tailEnd type="triangle" w="med" len="med"/>
          </a:ln>
          <a:effectLst/>
        </p:spPr>
        <p:txBody>
          <a:bodyPr/>
          <a:lstStyle/>
          <a:p>
            <a:endParaRPr lang="en-US"/>
          </a:p>
        </p:txBody>
      </p:sp>
      <p:sp>
        <p:nvSpPr>
          <p:cNvPr id="194702" name="Arc 142"/>
          <p:cNvSpPr>
            <a:spLocks/>
          </p:cNvSpPr>
          <p:nvPr/>
        </p:nvSpPr>
        <p:spPr bwMode="auto">
          <a:xfrm rot="1001537">
            <a:off x="4803775" y="2108200"/>
            <a:ext cx="1687513" cy="1150938"/>
          </a:xfrm>
          <a:custGeom>
            <a:avLst/>
            <a:gdLst>
              <a:gd name="G0" fmla="+- 0 0 0"/>
              <a:gd name="G1" fmla="+- 16991 0 0"/>
              <a:gd name="G2" fmla="+- 21600 0 0"/>
              <a:gd name="T0" fmla="*/ 13337 w 21382"/>
              <a:gd name="T1" fmla="*/ 0 h 16991"/>
              <a:gd name="T2" fmla="*/ 21382 w 21382"/>
              <a:gd name="T3" fmla="*/ 13931 h 16991"/>
              <a:gd name="T4" fmla="*/ 0 w 21382"/>
              <a:gd name="T5" fmla="*/ 16991 h 16991"/>
            </a:gdLst>
            <a:ahLst/>
            <a:cxnLst>
              <a:cxn ang="0">
                <a:pos x="T0" y="T1"/>
              </a:cxn>
              <a:cxn ang="0">
                <a:pos x="T2" y="T3"/>
              </a:cxn>
              <a:cxn ang="0">
                <a:pos x="T4" y="T5"/>
              </a:cxn>
            </a:cxnLst>
            <a:rect l="0" t="0" r="r" b="b"/>
            <a:pathLst>
              <a:path w="21382" h="16991" fill="none" extrusionOk="0">
                <a:moveTo>
                  <a:pt x="13336" y="0"/>
                </a:moveTo>
                <a:cubicBezTo>
                  <a:pt x="17712" y="3434"/>
                  <a:pt x="20594" y="8424"/>
                  <a:pt x="21382" y="13930"/>
                </a:cubicBezTo>
              </a:path>
              <a:path w="21382" h="16991" stroke="0" extrusionOk="0">
                <a:moveTo>
                  <a:pt x="13336" y="0"/>
                </a:moveTo>
                <a:cubicBezTo>
                  <a:pt x="17712" y="3434"/>
                  <a:pt x="20594" y="8424"/>
                  <a:pt x="21382" y="13930"/>
                </a:cubicBezTo>
                <a:lnTo>
                  <a:pt x="0" y="16991"/>
                </a:lnTo>
                <a:close/>
              </a:path>
            </a:pathLst>
          </a:custGeom>
          <a:noFill/>
          <a:ln w="38100" cap="rnd">
            <a:solidFill>
              <a:srgbClr val="FFCC00"/>
            </a:solidFill>
            <a:prstDash val="sysDot"/>
            <a:round/>
            <a:headEnd/>
            <a:tailEnd type="none" w="sm" len="sm"/>
          </a:ln>
          <a:effectLst/>
        </p:spPr>
        <p:txBody>
          <a:bodyPr wrap="none" anchor="ctr"/>
          <a:lstStyle/>
          <a:p>
            <a:endParaRPr lang="en-US"/>
          </a:p>
        </p:txBody>
      </p:sp>
      <p:sp>
        <p:nvSpPr>
          <p:cNvPr id="194705" name="Line 145"/>
          <p:cNvSpPr>
            <a:spLocks noChangeShapeType="1"/>
          </p:cNvSpPr>
          <p:nvPr/>
        </p:nvSpPr>
        <p:spPr bwMode="auto">
          <a:xfrm>
            <a:off x="4410075" y="2486025"/>
            <a:ext cx="276225" cy="800100"/>
          </a:xfrm>
          <a:prstGeom prst="line">
            <a:avLst/>
          </a:prstGeom>
          <a:noFill/>
          <a:ln w="38100">
            <a:solidFill>
              <a:srgbClr val="33CC33"/>
            </a:solidFill>
            <a:round/>
            <a:headEnd type="triangle" w="med" len="med"/>
            <a:tailEnd type="none" w="sm" len="sm"/>
          </a:ln>
          <a:effectLst/>
        </p:spPr>
        <p:txBody>
          <a:bodyPr/>
          <a:lstStyle/>
          <a:p>
            <a:endParaRPr lang="en-US"/>
          </a:p>
        </p:txBody>
      </p:sp>
      <p:sp>
        <p:nvSpPr>
          <p:cNvPr id="194706" name="Text Box 146"/>
          <p:cNvSpPr txBox="1">
            <a:spLocks noChangeArrowheads="1"/>
          </p:cNvSpPr>
          <p:nvPr/>
        </p:nvSpPr>
        <p:spPr bwMode="auto">
          <a:xfrm>
            <a:off x="4967288" y="2905125"/>
            <a:ext cx="417512" cy="366713"/>
          </a:xfrm>
          <a:prstGeom prst="rect">
            <a:avLst/>
          </a:prstGeom>
          <a:noFill/>
          <a:ln w="28575">
            <a:noFill/>
            <a:miter lim="800000"/>
            <a:headEnd/>
            <a:tailEnd/>
          </a:ln>
          <a:effectLst/>
        </p:spPr>
        <p:txBody>
          <a:bodyPr wrap="none">
            <a:spAutoFit/>
          </a:bodyPr>
          <a:lstStyle/>
          <a:p>
            <a:pPr eaLnBrk="1" hangingPunct="1"/>
            <a:r>
              <a:rPr lang="en-US" b="0">
                <a:latin typeface="Symbol" pitchFamily="18" charset="2"/>
              </a:rPr>
              <a:t>2q</a:t>
            </a:r>
          </a:p>
        </p:txBody>
      </p:sp>
      <p:pic>
        <p:nvPicPr>
          <p:cNvPr id="194707" name="Picture 147" descr="35_deg"/>
          <p:cNvPicPr>
            <a:picLocks noChangeAspect="1" noChangeArrowheads="1"/>
          </p:cNvPicPr>
          <p:nvPr/>
        </p:nvPicPr>
        <p:blipFill>
          <a:blip r:embed="rId3"/>
          <a:srcRect/>
          <a:stretch>
            <a:fillRect/>
          </a:stretch>
        </p:blipFill>
        <p:spPr bwMode="auto">
          <a:xfrm>
            <a:off x="6834188" y="2590800"/>
            <a:ext cx="1928812" cy="1223963"/>
          </a:xfrm>
          <a:prstGeom prst="rect">
            <a:avLst/>
          </a:prstGeom>
          <a:noFill/>
        </p:spPr>
      </p:pic>
      <p:sp>
        <p:nvSpPr>
          <p:cNvPr id="140" name="Text Box 346"/>
          <p:cNvSpPr txBox="1">
            <a:spLocks noChangeArrowheads="1"/>
          </p:cNvSpPr>
          <p:nvPr/>
        </p:nvSpPr>
        <p:spPr bwMode="auto">
          <a:xfrm>
            <a:off x="4572000" y="2743200"/>
            <a:ext cx="429516" cy="371476"/>
          </a:xfrm>
          <a:prstGeom prst="rect">
            <a:avLst/>
          </a:prstGeom>
          <a:noFill/>
          <a:ln w="12700">
            <a:noFill/>
            <a:miter lim="800000"/>
            <a:headEnd/>
            <a:tailEnd type="none" w="sm" len="sm"/>
          </a:ln>
          <a:effectLst/>
        </p:spPr>
        <p:txBody>
          <a:bodyPr wrap="square">
            <a:spAutoFit/>
          </a:bodyPr>
          <a:lstStyle/>
          <a:p>
            <a:pPr>
              <a:spcBef>
                <a:spcPct val="50000"/>
              </a:spcBef>
            </a:pPr>
            <a:r>
              <a:rPr lang="en-US" b="0" i="1" dirty="0">
                <a:solidFill>
                  <a:srgbClr val="33CC33"/>
                </a:solidFill>
              </a:rPr>
              <a:t>G</a:t>
            </a:r>
            <a:endParaRPr lang="el-GR" b="0" dirty="0">
              <a:solidFill>
                <a:srgbClr val="33CC33"/>
              </a:solidFill>
            </a:endParaRPr>
          </a:p>
        </p:txBody>
      </p:sp>
      <p:sp>
        <p:nvSpPr>
          <p:cNvPr id="141" name="Rectangle 143"/>
          <p:cNvSpPr>
            <a:spLocks noChangeArrowheads="1"/>
          </p:cNvSpPr>
          <p:nvPr/>
        </p:nvSpPr>
        <p:spPr bwMode="auto">
          <a:xfrm>
            <a:off x="3810000" y="2895600"/>
            <a:ext cx="367408" cy="369332"/>
          </a:xfrm>
          <a:prstGeom prst="rect">
            <a:avLst/>
          </a:prstGeom>
          <a:noFill/>
          <a:ln w="12700">
            <a:noFill/>
            <a:miter lim="800000"/>
            <a:headEnd/>
            <a:tailEnd type="none" w="sm" len="sm"/>
          </a:ln>
          <a:effectLst/>
        </p:spPr>
        <p:txBody>
          <a:bodyPr wrap="none">
            <a:spAutoFit/>
          </a:bodyPr>
          <a:lstStyle/>
          <a:p>
            <a:r>
              <a:rPr lang="en-US" i="1" dirty="0">
                <a:solidFill>
                  <a:srgbClr val="FF0000"/>
                </a:solidFill>
              </a:rPr>
              <a:t>k</a:t>
            </a:r>
            <a:r>
              <a:rPr lang="en-US" i="1" baseline="-25000" dirty="0">
                <a:solidFill>
                  <a:srgbClr val="FF0000"/>
                </a:solidFill>
              </a:rPr>
              <a:t>0</a:t>
            </a:r>
          </a:p>
        </p:txBody>
      </p:sp>
      <p:sp>
        <p:nvSpPr>
          <p:cNvPr id="142" name="Rectangle 144"/>
          <p:cNvSpPr>
            <a:spLocks noChangeArrowheads="1"/>
          </p:cNvSpPr>
          <p:nvPr/>
        </p:nvSpPr>
        <p:spPr bwMode="auto">
          <a:xfrm>
            <a:off x="5105400" y="2895600"/>
            <a:ext cx="346570" cy="369332"/>
          </a:xfrm>
          <a:prstGeom prst="rect">
            <a:avLst/>
          </a:prstGeom>
          <a:noFill/>
          <a:ln w="12700">
            <a:noFill/>
            <a:miter lim="800000"/>
            <a:headEnd/>
            <a:tailEnd type="none" w="sm" len="sm"/>
          </a:ln>
          <a:effectLst/>
        </p:spPr>
        <p:txBody>
          <a:bodyPr wrap="none">
            <a:spAutoFit/>
          </a:bodyPr>
          <a:lstStyle/>
          <a:p>
            <a:r>
              <a:rPr lang="en-US" i="1" dirty="0">
                <a:solidFill>
                  <a:srgbClr val="FF0000"/>
                </a:solidFill>
              </a:rPr>
              <a:t>k’</a:t>
            </a:r>
            <a:endParaRPr lang="en-US" i="1" baseline="-25000" dirty="0">
              <a:solidFill>
                <a:srgbClr val="FF0000"/>
              </a:solidFill>
            </a:endParaRPr>
          </a:p>
        </p:txBody>
      </p:sp>
    </p:spTree>
    <p:extLst>
      <p:ext uri="{BB962C8B-B14F-4D97-AF65-F5344CB8AC3E}">
        <p14:creationId xmlns:p14="http://schemas.microsoft.com/office/powerpoint/2010/main" val="41395716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50"/>
          <p:cNvGrpSpPr>
            <a:grpSpLocks/>
          </p:cNvGrpSpPr>
          <p:nvPr/>
        </p:nvGrpSpPr>
        <p:grpSpPr bwMode="auto">
          <a:xfrm rot="-1484409">
            <a:off x="1981200" y="609600"/>
            <a:ext cx="5438775" cy="5353050"/>
            <a:chOff x="1488" y="324"/>
            <a:chExt cx="3426" cy="3372"/>
          </a:xfrm>
        </p:grpSpPr>
        <p:sp>
          <p:nvSpPr>
            <p:cNvPr id="195735" name="Oval 151"/>
            <p:cNvSpPr>
              <a:spLocks noChangeArrowheads="1"/>
            </p:cNvSpPr>
            <p:nvPr/>
          </p:nvSpPr>
          <p:spPr bwMode="auto">
            <a:xfrm>
              <a:off x="1842" y="165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736" name="Oval 152"/>
            <p:cNvSpPr>
              <a:spLocks noChangeArrowheads="1"/>
            </p:cNvSpPr>
            <p:nvPr/>
          </p:nvSpPr>
          <p:spPr bwMode="auto">
            <a:xfrm>
              <a:off x="2178" y="165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737" name="Oval 153"/>
            <p:cNvSpPr>
              <a:spLocks noChangeArrowheads="1"/>
            </p:cNvSpPr>
            <p:nvPr/>
          </p:nvSpPr>
          <p:spPr bwMode="auto">
            <a:xfrm>
              <a:off x="2508" y="165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738" name="Oval 154"/>
            <p:cNvSpPr>
              <a:spLocks noChangeArrowheads="1"/>
            </p:cNvSpPr>
            <p:nvPr/>
          </p:nvSpPr>
          <p:spPr bwMode="auto">
            <a:xfrm>
              <a:off x="1842" y="131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739" name="Oval 155"/>
            <p:cNvSpPr>
              <a:spLocks noChangeArrowheads="1"/>
            </p:cNvSpPr>
            <p:nvPr/>
          </p:nvSpPr>
          <p:spPr bwMode="auto">
            <a:xfrm>
              <a:off x="2178" y="131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740" name="Oval 156"/>
            <p:cNvSpPr>
              <a:spLocks noChangeArrowheads="1"/>
            </p:cNvSpPr>
            <p:nvPr/>
          </p:nvSpPr>
          <p:spPr bwMode="auto">
            <a:xfrm>
              <a:off x="2508" y="131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741" name="Oval 157"/>
            <p:cNvSpPr>
              <a:spLocks noChangeArrowheads="1"/>
            </p:cNvSpPr>
            <p:nvPr/>
          </p:nvSpPr>
          <p:spPr bwMode="auto">
            <a:xfrm>
              <a:off x="1848" y="98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742" name="Oval 158"/>
            <p:cNvSpPr>
              <a:spLocks noChangeArrowheads="1"/>
            </p:cNvSpPr>
            <p:nvPr/>
          </p:nvSpPr>
          <p:spPr bwMode="auto">
            <a:xfrm>
              <a:off x="2184" y="98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743" name="Oval 159"/>
            <p:cNvSpPr>
              <a:spLocks noChangeArrowheads="1"/>
            </p:cNvSpPr>
            <p:nvPr/>
          </p:nvSpPr>
          <p:spPr bwMode="auto">
            <a:xfrm>
              <a:off x="2514" y="98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744" name="Oval 160"/>
            <p:cNvSpPr>
              <a:spLocks noChangeArrowheads="1"/>
            </p:cNvSpPr>
            <p:nvPr/>
          </p:nvSpPr>
          <p:spPr bwMode="auto">
            <a:xfrm>
              <a:off x="2844" y="165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745" name="Oval 161"/>
            <p:cNvSpPr>
              <a:spLocks noChangeArrowheads="1"/>
            </p:cNvSpPr>
            <p:nvPr/>
          </p:nvSpPr>
          <p:spPr bwMode="auto">
            <a:xfrm>
              <a:off x="3174" y="165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746" name="Oval 162"/>
            <p:cNvSpPr>
              <a:spLocks noChangeArrowheads="1"/>
            </p:cNvSpPr>
            <p:nvPr/>
          </p:nvSpPr>
          <p:spPr bwMode="auto">
            <a:xfrm>
              <a:off x="2844" y="131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747" name="Oval 163"/>
            <p:cNvSpPr>
              <a:spLocks noChangeArrowheads="1"/>
            </p:cNvSpPr>
            <p:nvPr/>
          </p:nvSpPr>
          <p:spPr bwMode="auto">
            <a:xfrm>
              <a:off x="3174" y="131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748" name="Oval 164"/>
            <p:cNvSpPr>
              <a:spLocks noChangeArrowheads="1"/>
            </p:cNvSpPr>
            <p:nvPr/>
          </p:nvSpPr>
          <p:spPr bwMode="auto">
            <a:xfrm>
              <a:off x="2850" y="98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749" name="Oval 165"/>
            <p:cNvSpPr>
              <a:spLocks noChangeArrowheads="1"/>
            </p:cNvSpPr>
            <p:nvPr/>
          </p:nvSpPr>
          <p:spPr bwMode="auto">
            <a:xfrm>
              <a:off x="3180" y="98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750" name="Oval 166"/>
            <p:cNvSpPr>
              <a:spLocks noChangeArrowheads="1"/>
            </p:cNvSpPr>
            <p:nvPr/>
          </p:nvSpPr>
          <p:spPr bwMode="auto">
            <a:xfrm>
              <a:off x="1836" y="231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751" name="Oval 167"/>
            <p:cNvSpPr>
              <a:spLocks noChangeArrowheads="1"/>
            </p:cNvSpPr>
            <p:nvPr/>
          </p:nvSpPr>
          <p:spPr bwMode="auto">
            <a:xfrm>
              <a:off x="2172" y="231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752" name="Oval 168"/>
            <p:cNvSpPr>
              <a:spLocks noChangeArrowheads="1"/>
            </p:cNvSpPr>
            <p:nvPr/>
          </p:nvSpPr>
          <p:spPr bwMode="auto">
            <a:xfrm>
              <a:off x="2502" y="231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753" name="Oval 169"/>
            <p:cNvSpPr>
              <a:spLocks noChangeArrowheads="1"/>
            </p:cNvSpPr>
            <p:nvPr/>
          </p:nvSpPr>
          <p:spPr bwMode="auto">
            <a:xfrm>
              <a:off x="1836" y="198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754" name="Oval 170"/>
            <p:cNvSpPr>
              <a:spLocks noChangeArrowheads="1"/>
            </p:cNvSpPr>
            <p:nvPr/>
          </p:nvSpPr>
          <p:spPr bwMode="auto">
            <a:xfrm>
              <a:off x="2172" y="198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755" name="Oval 171"/>
            <p:cNvSpPr>
              <a:spLocks noChangeArrowheads="1"/>
            </p:cNvSpPr>
            <p:nvPr/>
          </p:nvSpPr>
          <p:spPr bwMode="auto">
            <a:xfrm>
              <a:off x="2502" y="198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756" name="Oval 172"/>
            <p:cNvSpPr>
              <a:spLocks noChangeArrowheads="1"/>
            </p:cNvSpPr>
            <p:nvPr/>
          </p:nvSpPr>
          <p:spPr bwMode="auto">
            <a:xfrm>
              <a:off x="2838" y="231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757" name="Oval 173"/>
            <p:cNvSpPr>
              <a:spLocks noChangeArrowheads="1"/>
            </p:cNvSpPr>
            <p:nvPr/>
          </p:nvSpPr>
          <p:spPr bwMode="auto">
            <a:xfrm>
              <a:off x="3168" y="231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758" name="Oval 174"/>
            <p:cNvSpPr>
              <a:spLocks noChangeArrowheads="1"/>
            </p:cNvSpPr>
            <p:nvPr/>
          </p:nvSpPr>
          <p:spPr bwMode="auto">
            <a:xfrm>
              <a:off x="2838" y="198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759" name="Oval 175"/>
            <p:cNvSpPr>
              <a:spLocks noChangeArrowheads="1"/>
            </p:cNvSpPr>
            <p:nvPr/>
          </p:nvSpPr>
          <p:spPr bwMode="auto">
            <a:xfrm>
              <a:off x="3168" y="198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760" name="Oval 176"/>
            <p:cNvSpPr>
              <a:spLocks noChangeArrowheads="1"/>
            </p:cNvSpPr>
            <p:nvPr/>
          </p:nvSpPr>
          <p:spPr bwMode="auto">
            <a:xfrm>
              <a:off x="3510" y="165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761" name="Oval 177"/>
            <p:cNvSpPr>
              <a:spLocks noChangeArrowheads="1"/>
            </p:cNvSpPr>
            <p:nvPr/>
          </p:nvSpPr>
          <p:spPr bwMode="auto">
            <a:xfrm>
              <a:off x="3840" y="165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762" name="Oval 178"/>
            <p:cNvSpPr>
              <a:spLocks noChangeArrowheads="1"/>
            </p:cNvSpPr>
            <p:nvPr/>
          </p:nvSpPr>
          <p:spPr bwMode="auto">
            <a:xfrm>
              <a:off x="3510" y="131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763" name="Oval 179"/>
            <p:cNvSpPr>
              <a:spLocks noChangeArrowheads="1"/>
            </p:cNvSpPr>
            <p:nvPr/>
          </p:nvSpPr>
          <p:spPr bwMode="auto">
            <a:xfrm>
              <a:off x="3840" y="131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764" name="Oval 180"/>
            <p:cNvSpPr>
              <a:spLocks noChangeArrowheads="1"/>
            </p:cNvSpPr>
            <p:nvPr/>
          </p:nvSpPr>
          <p:spPr bwMode="auto">
            <a:xfrm>
              <a:off x="3516" y="98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765" name="Oval 181"/>
            <p:cNvSpPr>
              <a:spLocks noChangeArrowheads="1"/>
            </p:cNvSpPr>
            <p:nvPr/>
          </p:nvSpPr>
          <p:spPr bwMode="auto">
            <a:xfrm>
              <a:off x="3846" y="98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766" name="Oval 182"/>
            <p:cNvSpPr>
              <a:spLocks noChangeArrowheads="1"/>
            </p:cNvSpPr>
            <p:nvPr/>
          </p:nvSpPr>
          <p:spPr bwMode="auto">
            <a:xfrm>
              <a:off x="4176" y="165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767" name="Oval 183"/>
            <p:cNvSpPr>
              <a:spLocks noChangeArrowheads="1"/>
            </p:cNvSpPr>
            <p:nvPr/>
          </p:nvSpPr>
          <p:spPr bwMode="auto">
            <a:xfrm>
              <a:off x="4506" y="165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768" name="Oval 184"/>
            <p:cNvSpPr>
              <a:spLocks noChangeArrowheads="1"/>
            </p:cNvSpPr>
            <p:nvPr/>
          </p:nvSpPr>
          <p:spPr bwMode="auto">
            <a:xfrm>
              <a:off x="4176" y="131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769" name="Oval 185"/>
            <p:cNvSpPr>
              <a:spLocks noChangeArrowheads="1"/>
            </p:cNvSpPr>
            <p:nvPr/>
          </p:nvSpPr>
          <p:spPr bwMode="auto">
            <a:xfrm>
              <a:off x="4506" y="131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770" name="Oval 186"/>
            <p:cNvSpPr>
              <a:spLocks noChangeArrowheads="1"/>
            </p:cNvSpPr>
            <p:nvPr/>
          </p:nvSpPr>
          <p:spPr bwMode="auto">
            <a:xfrm>
              <a:off x="4182" y="98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771" name="Oval 187"/>
            <p:cNvSpPr>
              <a:spLocks noChangeArrowheads="1"/>
            </p:cNvSpPr>
            <p:nvPr/>
          </p:nvSpPr>
          <p:spPr bwMode="auto">
            <a:xfrm>
              <a:off x="4512" y="98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772" name="Oval 188"/>
            <p:cNvSpPr>
              <a:spLocks noChangeArrowheads="1"/>
            </p:cNvSpPr>
            <p:nvPr/>
          </p:nvSpPr>
          <p:spPr bwMode="auto">
            <a:xfrm>
              <a:off x="3504" y="231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773" name="Oval 189"/>
            <p:cNvSpPr>
              <a:spLocks noChangeArrowheads="1"/>
            </p:cNvSpPr>
            <p:nvPr/>
          </p:nvSpPr>
          <p:spPr bwMode="auto">
            <a:xfrm>
              <a:off x="3834" y="231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774" name="Oval 190"/>
            <p:cNvSpPr>
              <a:spLocks noChangeArrowheads="1"/>
            </p:cNvSpPr>
            <p:nvPr/>
          </p:nvSpPr>
          <p:spPr bwMode="auto">
            <a:xfrm>
              <a:off x="3504" y="198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775" name="Oval 191"/>
            <p:cNvSpPr>
              <a:spLocks noChangeArrowheads="1"/>
            </p:cNvSpPr>
            <p:nvPr/>
          </p:nvSpPr>
          <p:spPr bwMode="auto">
            <a:xfrm>
              <a:off x="3834" y="198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776" name="Oval 192"/>
            <p:cNvSpPr>
              <a:spLocks noChangeArrowheads="1"/>
            </p:cNvSpPr>
            <p:nvPr/>
          </p:nvSpPr>
          <p:spPr bwMode="auto">
            <a:xfrm>
              <a:off x="4170" y="231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777" name="Oval 193"/>
            <p:cNvSpPr>
              <a:spLocks noChangeArrowheads="1"/>
            </p:cNvSpPr>
            <p:nvPr/>
          </p:nvSpPr>
          <p:spPr bwMode="auto">
            <a:xfrm>
              <a:off x="4500" y="231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778" name="Oval 194"/>
            <p:cNvSpPr>
              <a:spLocks noChangeArrowheads="1"/>
            </p:cNvSpPr>
            <p:nvPr/>
          </p:nvSpPr>
          <p:spPr bwMode="auto">
            <a:xfrm>
              <a:off x="4170" y="198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779" name="Oval 195"/>
            <p:cNvSpPr>
              <a:spLocks noChangeArrowheads="1"/>
            </p:cNvSpPr>
            <p:nvPr/>
          </p:nvSpPr>
          <p:spPr bwMode="auto">
            <a:xfrm>
              <a:off x="4500" y="198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780" name="Oval 196"/>
            <p:cNvSpPr>
              <a:spLocks noChangeArrowheads="1"/>
            </p:cNvSpPr>
            <p:nvPr/>
          </p:nvSpPr>
          <p:spPr bwMode="auto">
            <a:xfrm>
              <a:off x="1830" y="298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781" name="Oval 197"/>
            <p:cNvSpPr>
              <a:spLocks noChangeArrowheads="1"/>
            </p:cNvSpPr>
            <p:nvPr/>
          </p:nvSpPr>
          <p:spPr bwMode="auto">
            <a:xfrm>
              <a:off x="2166" y="298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782" name="Oval 198"/>
            <p:cNvSpPr>
              <a:spLocks noChangeArrowheads="1"/>
            </p:cNvSpPr>
            <p:nvPr/>
          </p:nvSpPr>
          <p:spPr bwMode="auto">
            <a:xfrm>
              <a:off x="2496" y="298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783" name="Oval 199"/>
            <p:cNvSpPr>
              <a:spLocks noChangeArrowheads="1"/>
            </p:cNvSpPr>
            <p:nvPr/>
          </p:nvSpPr>
          <p:spPr bwMode="auto">
            <a:xfrm>
              <a:off x="1830" y="264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784" name="Oval 200"/>
            <p:cNvSpPr>
              <a:spLocks noChangeArrowheads="1"/>
            </p:cNvSpPr>
            <p:nvPr/>
          </p:nvSpPr>
          <p:spPr bwMode="auto">
            <a:xfrm>
              <a:off x="2166" y="264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785" name="Oval 201"/>
            <p:cNvSpPr>
              <a:spLocks noChangeArrowheads="1"/>
            </p:cNvSpPr>
            <p:nvPr/>
          </p:nvSpPr>
          <p:spPr bwMode="auto">
            <a:xfrm>
              <a:off x="2496" y="264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786" name="Oval 202"/>
            <p:cNvSpPr>
              <a:spLocks noChangeArrowheads="1"/>
            </p:cNvSpPr>
            <p:nvPr/>
          </p:nvSpPr>
          <p:spPr bwMode="auto">
            <a:xfrm>
              <a:off x="2832" y="298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787" name="Oval 203"/>
            <p:cNvSpPr>
              <a:spLocks noChangeArrowheads="1"/>
            </p:cNvSpPr>
            <p:nvPr/>
          </p:nvSpPr>
          <p:spPr bwMode="auto">
            <a:xfrm>
              <a:off x="3162" y="298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788" name="Oval 204"/>
            <p:cNvSpPr>
              <a:spLocks noChangeArrowheads="1"/>
            </p:cNvSpPr>
            <p:nvPr/>
          </p:nvSpPr>
          <p:spPr bwMode="auto">
            <a:xfrm>
              <a:off x="2832" y="264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789" name="Oval 205"/>
            <p:cNvSpPr>
              <a:spLocks noChangeArrowheads="1"/>
            </p:cNvSpPr>
            <p:nvPr/>
          </p:nvSpPr>
          <p:spPr bwMode="auto">
            <a:xfrm>
              <a:off x="3162" y="264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790" name="Oval 206"/>
            <p:cNvSpPr>
              <a:spLocks noChangeArrowheads="1"/>
            </p:cNvSpPr>
            <p:nvPr/>
          </p:nvSpPr>
          <p:spPr bwMode="auto">
            <a:xfrm>
              <a:off x="1824" y="3648"/>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791" name="Oval 207"/>
            <p:cNvSpPr>
              <a:spLocks noChangeArrowheads="1"/>
            </p:cNvSpPr>
            <p:nvPr/>
          </p:nvSpPr>
          <p:spPr bwMode="auto">
            <a:xfrm>
              <a:off x="2160" y="3648"/>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792" name="Oval 208"/>
            <p:cNvSpPr>
              <a:spLocks noChangeArrowheads="1"/>
            </p:cNvSpPr>
            <p:nvPr/>
          </p:nvSpPr>
          <p:spPr bwMode="auto">
            <a:xfrm>
              <a:off x="2490" y="3648"/>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793" name="Oval 209"/>
            <p:cNvSpPr>
              <a:spLocks noChangeArrowheads="1"/>
            </p:cNvSpPr>
            <p:nvPr/>
          </p:nvSpPr>
          <p:spPr bwMode="auto">
            <a:xfrm>
              <a:off x="1824" y="331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794" name="Oval 210"/>
            <p:cNvSpPr>
              <a:spLocks noChangeArrowheads="1"/>
            </p:cNvSpPr>
            <p:nvPr/>
          </p:nvSpPr>
          <p:spPr bwMode="auto">
            <a:xfrm>
              <a:off x="2160" y="331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795" name="Oval 211"/>
            <p:cNvSpPr>
              <a:spLocks noChangeArrowheads="1"/>
            </p:cNvSpPr>
            <p:nvPr/>
          </p:nvSpPr>
          <p:spPr bwMode="auto">
            <a:xfrm>
              <a:off x="2490" y="331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796" name="Oval 212"/>
            <p:cNvSpPr>
              <a:spLocks noChangeArrowheads="1"/>
            </p:cNvSpPr>
            <p:nvPr/>
          </p:nvSpPr>
          <p:spPr bwMode="auto">
            <a:xfrm>
              <a:off x="2826" y="3648"/>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797" name="Oval 213"/>
            <p:cNvSpPr>
              <a:spLocks noChangeArrowheads="1"/>
            </p:cNvSpPr>
            <p:nvPr/>
          </p:nvSpPr>
          <p:spPr bwMode="auto">
            <a:xfrm>
              <a:off x="3156" y="3648"/>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798" name="Oval 214"/>
            <p:cNvSpPr>
              <a:spLocks noChangeArrowheads="1"/>
            </p:cNvSpPr>
            <p:nvPr/>
          </p:nvSpPr>
          <p:spPr bwMode="auto">
            <a:xfrm>
              <a:off x="2826" y="331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799" name="Oval 215"/>
            <p:cNvSpPr>
              <a:spLocks noChangeArrowheads="1"/>
            </p:cNvSpPr>
            <p:nvPr/>
          </p:nvSpPr>
          <p:spPr bwMode="auto">
            <a:xfrm>
              <a:off x="3156" y="331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800" name="Oval 216"/>
            <p:cNvSpPr>
              <a:spLocks noChangeArrowheads="1"/>
            </p:cNvSpPr>
            <p:nvPr/>
          </p:nvSpPr>
          <p:spPr bwMode="auto">
            <a:xfrm>
              <a:off x="3498" y="298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801" name="Oval 217"/>
            <p:cNvSpPr>
              <a:spLocks noChangeArrowheads="1"/>
            </p:cNvSpPr>
            <p:nvPr/>
          </p:nvSpPr>
          <p:spPr bwMode="auto">
            <a:xfrm>
              <a:off x="3828" y="298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802" name="Oval 218"/>
            <p:cNvSpPr>
              <a:spLocks noChangeArrowheads="1"/>
            </p:cNvSpPr>
            <p:nvPr/>
          </p:nvSpPr>
          <p:spPr bwMode="auto">
            <a:xfrm>
              <a:off x="3498" y="264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803" name="Oval 219"/>
            <p:cNvSpPr>
              <a:spLocks noChangeArrowheads="1"/>
            </p:cNvSpPr>
            <p:nvPr/>
          </p:nvSpPr>
          <p:spPr bwMode="auto">
            <a:xfrm>
              <a:off x="3828" y="264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804" name="Oval 220"/>
            <p:cNvSpPr>
              <a:spLocks noChangeArrowheads="1"/>
            </p:cNvSpPr>
            <p:nvPr/>
          </p:nvSpPr>
          <p:spPr bwMode="auto">
            <a:xfrm>
              <a:off x="4164" y="298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805" name="Oval 221"/>
            <p:cNvSpPr>
              <a:spLocks noChangeArrowheads="1"/>
            </p:cNvSpPr>
            <p:nvPr/>
          </p:nvSpPr>
          <p:spPr bwMode="auto">
            <a:xfrm>
              <a:off x="4494" y="298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806" name="Oval 222"/>
            <p:cNvSpPr>
              <a:spLocks noChangeArrowheads="1"/>
            </p:cNvSpPr>
            <p:nvPr/>
          </p:nvSpPr>
          <p:spPr bwMode="auto">
            <a:xfrm>
              <a:off x="4164" y="264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807" name="Oval 223"/>
            <p:cNvSpPr>
              <a:spLocks noChangeArrowheads="1"/>
            </p:cNvSpPr>
            <p:nvPr/>
          </p:nvSpPr>
          <p:spPr bwMode="auto">
            <a:xfrm>
              <a:off x="4494" y="264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808" name="Oval 224"/>
            <p:cNvSpPr>
              <a:spLocks noChangeArrowheads="1"/>
            </p:cNvSpPr>
            <p:nvPr/>
          </p:nvSpPr>
          <p:spPr bwMode="auto">
            <a:xfrm>
              <a:off x="3492" y="3648"/>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809" name="Oval 225"/>
            <p:cNvSpPr>
              <a:spLocks noChangeArrowheads="1"/>
            </p:cNvSpPr>
            <p:nvPr/>
          </p:nvSpPr>
          <p:spPr bwMode="auto">
            <a:xfrm>
              <a:off x="3822" y="3648"/>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810" name="Oval 226"/>
            <p:cNvSpPr>
              <a:spLocks noChangeArrowheads="1"/>
            </p:cNvSpPr>
            <p:nvPr/>
          </p:nvSpPr>
          <p:spPr bwMode="auto">
            <a:xfrm>
              <a:off x="3492" y="331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811" name="Oval 227"/>
            <p:cNvSpPr>
              <a:spLocks noChangeArrowheads="1"/>
            </p:cNvSpPr>
            <p:nvPr/>
          </p:nvSpPr>
          <p:spPr bwMode="auto">
            <a:xfrm>
              <a:off x="3822" y="331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812" name="Oval 228"/>
            <p:cNvSpPr>
              <a:spLocks noChangeArrowheads="1"/>
            </p:cNvSpPr>
            <p:nvPr/>
          </p:nvSpPr>
          <p:spPr bwMode="auto">
            <a:xfrm>
              <a:off x="4158" y="3648"/>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813" name="Oval 229"/>
            <p:cNvSpPr>
              <a:spLocks noChangeArrowheads="1"/>
            </p:cNvSpPr>
            <p:nvPr/>
          </p:nvSpPr>
          <p:spPr bwMode="auto">
            <a:xfrm>
              <a:off x="4488" y="3648"/>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814" name="Oval 230"/>
            <p:cNvSpPr>
              <a:spLocks noChangeArrowheads="1"/>
            </p:cNvSpPr>
            <p:nvPr/>
          </p:nvSpPr>
          <p:spPr bwMode="auto">
            <a:xfrm>
              <a:off x="4158" y="331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815" name="Oval 231"/>
            <p:cNvSpPr>
              <a:spLocks noChangeArrowheads="1"/>
            </p:cNvSpPr>
            <p:nvPr/>
          </p:nvSpPr>
          <p:spPr bwMode="auto">
            <a:xfrm>
              <a:off x="4488" y="331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816" name="Oval 232"/>
            <p:cNvSpPr>
              <a:spLocks noChangeArrowheads="1"/>
            </p:cNvSpPr>
            <p:nvPr/>
          </p:nvSpPr>
          <p:spPr bwMode="auto">
            <a:xfrm>
              <a:off x="1506" y="165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817" name="Oval 233"/>
            <p:cNvSpPr>
              <a:spLocks noChangeArrowheads="1"/>
            </p:cNvSpPr>
            <p:nvPr/>
          </p:nvSpPr>
          <p:spPr bwMode="auto">
            <a:xfrm>
              <a:off x="1506" y="131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818" name="Oval 234"/>
            <p:cNvSpPr>
              <a:spLocks noChangeArrowheads="1"/>
            </p:cNvSpPr>
            <p:nvPr/>
          </p:nvSpPr>
          <p:spPr bwMode="auto">
            <a:xfrm>
              <a:off x="1512" y="98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819" name="Oval 235"/>
            <p:cNvSpPr>
              <a:spLocks noChangeArrowheads="1"/>
            </p:cNvSpPr>
            <p:nvPr/>
          </p:nvSpPr>
          <p:spPr bwMode="auto">
            <a:xfrm>
              <a:off x="1500" y="231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820" name="Oval 236"/>
            <p:cNvSpPr>
              <a:spLocks noChangeArrowheads="1"/>
            </p:cNvSpPr>
            <p:nvPr/>
          </p:nvSpPr>
          <p:spPr bwMode="auto">
            <a:xfrm>
              <a:off x="1500" y="198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821" name="Oval 237"/>
            <p:cNvSpPr>
              <a:spLocks noChangeArrowheads="1"/>
            </p:cNvSpPr>
            <p:nvPr/>
          </p:nvSpPr>
          <p:spPr bwMode="auto">
            <a:xfrm>
              <a:off x="1494" y="298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822" name="Oval 238"/>
            <p:cNvSpPr>
              <a:spLocks noChangeArrowheads="1"/>
            </p:cNvSpPr>
            <p:nvPr/>
          </p:nvSpPr>
          <p:spPr bwMode="auto">
            <a:xfrm>
              <a:off x="1494" y="264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823" name="Oval 239"/>
            <p:cNvSpPr>
              <a:spLocks noChangeArrowheads="1"/>
            </p:cNvSpPr>
            <p:nvPr/>
          </p:nvSpPr>
          <p:spPr bwMode="auto">
            <a:xfrm>
              <a:off x="1488" y="3648"/>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824" name="Oval 240"/>
            <p:cNvSpPr>
              <a:spLocks noChangeArrowheads="1"/>
            </p:cNvSpPr>
            <p:nvPr/>
          </p:nvSpPr>
          <p:spPr bwMode="auto">
            <a:xfrm>
              <a:off x="1488" y="331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825" name="Oval 241"/>
            <p:cNvSpPr>
              <a:spLocks noChangeArrowheads="1"/>
            </p:cNvSpPr>
            <p:nvPr/>
          </p:nvSpPr>
          <p:spPr bwMode="auto">
            <a:xfrm>
              <a:off x="4842" y="165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826" name="Oval 242"/>
            <p:cNvSpPr>
              <a:spLocks noChangeArrowheads="1"/>
            </p:cNvSpPr>
            <p:nvPr/>
          </p:nvSpPr>
          <p:spPr bwMode="auto">
            <a:xfrm>
              <a:off x="4842" y="131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827" name="Oval 243"/>
            <p:cNvSpPr>
              <a:spLocks noChangeArrowheads="1"/>
            </p:cNvSpPr>
            <p:nvPr/>
          </p:nvSpPr>
          <p:spPr bwMode="auto">
            <a:xfrm>
              <a:off x="4848" y="98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828" name="Oval 244"/>
            <p:cNvSpPr>
              <a:spLocks noChangeArrowheads="1"/>
            </p:cNvSpPr>
            <p:nvPr/>
          </p:nvSpPr>
          <p:spPr bwMode="auto">
            <a:xfrm>
              <a:off x="4836" y="231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829" name="Oval 245"/>
            <p:cNvSpPr>
              <a:spLocks noChangeArrowheads="1"/>
            </p:cNvSpPr>
            <p:nvPr/>
          </p:nvSpPr>
          <p:spPr bwMode="auto">
            <a:xfrm>
              <a:off x="4836" y="1980"/>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830" name="Oval 246"/>
            <p:cNvSpPr>
              <a:spLocks noChangeArrowheads="1"/>
            </p:cNvSpPr>
            <p:nvPr/>
          </p:nvSpPr>
          <p:spPr bwMode="auto">
            <a:xfrm>
              <a:off x="4830" y="298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831" name="Oval 247"/>
            <p:cNvSpPr>
              <a:spLocks noChangeArrowheads="1"/>
            </p:cNvSpPr>
            <p:nvPr/>
          </p:nvSpPr>
          <p:spPr bwMode="auto">
            <a:xfrm>
              <a:off x="4830" y="2646"/>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832" name="Oval 248"/>
            <p:cNvSpPr>
              <a:spLocks noChangeArrowheads="1"/>
            </p:cNvSpPr>
            <p:nvPr/>
          </p:nvSpPr>
          <p:spPr bwMode="auto">
            <a:xfrm>
              <a:off x="4824" y="3648"/>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833" name="Oval 249"/>
            <p:cNvSpPr>
              <a:spLocks noChangeArrowheads="1"/>
            </p:cNvSpPr>
            <p:nvPr/>
          </p:nvSpPr>
          <p:spPr bwMode="auto">
            <a:xfrm>
              <a:off x="4824" y="3312"/>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834" name="Oval 250"/>
            <p:cNvSpPr>
              <a:spLocks noChangeArrowheads="1"/>
            </p:cNvSpPr>
            <p:nvPr/>
          </p:nvSpPr>
          <p:spPr bwMode="auto">
            <a:xfrm>
              <a:off x="1854" y="65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835" name="Oval 251"/>
            <p:cNvSpPr>
              <a:spLocks noChangeArrowheads="1"/>
            </p:cNvSpPr>
            <p:nvPr/>
          </p:nvSpPr>
          <p:spPr bwMode="auto">
            <a:xfrm>
              <a:off x="2190" y="65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836" name="Oval 252"/>
            <p:cNvSpPr>
              <a:spLocks noChangeArrowheads="1"/>
            </p:cNvSpPr>
            <p:nvPr/>
          </p:nvSpPr>
          <p:spPr bwMode="auto">
            <a:xfrm>
              <a:off x="2520" y="65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837" name="Oval 253"/>
            <p:cNvSpPr>
              <a:spLocks noChangeArrowheads="1"/>
            </p:cNvSpPr>
            <p:nvPr/>
          </p:nvSpPr>
          <p:spPr bwMode="auto">
            <a:xfrm>
              <a:off x="2856" y="65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838" name="Oval 254"/>
            <p:cNvSpPr>
              <a:spLocks noChangeArrowheads="1"/>
            </p:cNvSpPr>
            <p:nvPr/>
          </p:nvSpPr>
          <p:spPr bwMode="auto">
            <a:xfrm>
              <a:off x="3186" y="65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839" name="Oval 255"/>
            <p:cNvSpPr>
              <a:spLocks noChangeArrowheads="1"/>
            </p:cNvSpPr>
            <p:nvPr/>
          </p:nvSpPr>
          <p:spPr bwMode="auto">
            <a:xfrm>
              <a:off x="3522" y="65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840" name="Oval 256"/>
            <p:cNvSpPr>
              <a:spLocks noChangeArrowheads="1"/>
            </p:cNvSpPr>
            <p:nvPr/>
          </p:nvSpPr>
          <p:spPr bwMode="auto">
            <a:xfrm>
              <a:off x="3852" y="65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841" name="Oval 257"/>
            <p:cNvSpPr>
              <a:spLocks noChangeArrowheads="1"/>
            </p:cNvSpPr>
            <p:nvPr/>
          </p:nvSpPr>
          <p:spPr bwMode="auto">
            <a:xfrm>
              <a:off x="4188" y="65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842" name="Oval 258"/>
            <p:cNvSpPr>
              <a:spLocks noChangeArrowheads="1"/>
            </p:cNvSpPr>
            <p:nvPr/>
          </p:nvSpPr>
          <p:spPr bwMode="auto">
            <a:xfrm>
              <a:off x="4518" y="65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843" name="Oval 259"/>
            <p:cNvSpPr>
              <a:spLocks noChangeArrowheads="1"/>
            </p:cNvSpPr>
            <p:nvPr/>
          </p:nvSpPr>
          <p:spPr bwMode="auto">
            <a:xfrm>
              <a:off x="1518" y="65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844" name="Oval 260"/>
            <p:cNvSpPr>
              <a:spLocks noChangeArrowheads="1"/>
            </p:cNvSpPr>
            <p:nvPr/>
          </p:nvSpPr>
          <p:spPr bwMode="auto">
            <a:xfrm>
              <a:off x="4854" y="65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845" name="Oval 261"/>
            <p:cNvSpPr>
              <a:spLocks noChangeArrowheads="1"/>
            </p:cNvSpPr>
            <p:nvPr/>
          </p:nvSpPr>
          <p:spPr bwMode="auto">
            <a:xfrm>
              <a:off x="1866" y="32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846" name="Oval 262"/>
            <p:cNvSpPr>
              <a:spLocks noChangeArrowheads="1"/>
            </p:cNvSpPr>
            <p:nvPr/>
          </p:nvSpPr>
          <p:spPr bwMode="auto">
            <a:xfrm>
              <a:off x="2202" y="32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847" name="Oval 263"/>
            <p:cNvSpPr>
              <a:spLocks noChangeArrowheads="1"/>
            </p:cNvSpPr>
            <p:nvPr/>
          </p:nvSpPr>
          <p:spPr bwMode="auto">
            <a:xfrm>
              <a:off x="2532" y="32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848" name="Oval 264"/>
            <p:cNvSpPr>
              <a:spLocks noChangeArrowheads="1"/>
            </p:cNvSpPr>
            <p:nvPr/>
          </p:nvSpPr>
          <p:spPr bwMode="auto">
            <a:xfrm>
              <a:off x="2868" y="32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849" name="Oval 265"/>
            <p:cNvSpPr>
              <a:spLocks noChangeArrowheads="1"/>
            </p:cNvSpPr>
            <p:nvPr/>
          </p:nvSpPr>
          <p:spPr bwMode="auto">
            <a:xfrm>
              <a:off x="3198" y="32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850" name="Oval 266"/>
            <p:cNvSpPr>
              <a:spLocks noChangeArrowheads="1"/>
            </p:cNvSpPr>
            <p:nvPr/>
          </p:nvSpPr>
          <p:spPr bwMode="auto">
            <a:xfrm>
              <a:off x="3534" y="32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851" name="Oval 267"/>
            <p:cNvSpPr>
              <a:spLocks noChangeArrowheads="1"/>
            </p:cNvSpPr>
            <p:nvPr/>
          </p:nvSpPr>
          <p:spPr bwMode="auto">
            <a:xfrm>
              <a:off x="3864" y="32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852" name="Oval 268"/>
            <p:cNvSpPr>
              <a:spLocks noChangeArrowheads="1"/>
            </p:cNvSpPr>
            <p:nvPr/>
          </p:nvSpPr>
          <p:spPr bwMode="auto">
            <a:xfrm>
              <a:off x="4200" y="32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853" name="Oval 269"/>
            <p:cNvSpPr>
              <a:spLocks noChangeArrowheads="1"/>
            </p:cNvSpPr>
            <p:nvPr/>
          </p:nvSpPr>
          <p:spPr bwMode="auto">
            <a:xfrm>
              <a:off x="4530" y="32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854" name="Oval 270"/>
            <p:cNvSpPr>
              <a:spLocks noChangeArrowheads="1"/>
            </p:cNvSpPr>
            <p:nvPr/>
          </p:nvSpPr>
          <p:spPr bwMode="auto">
            <a:xfrm>
              <a:off x="1530" y="32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sp>
          <p:nvSpPr>
            <p:cNvPr id="195855" name="Oval 271"/>
            <p:cNvSpPr>
              <a:spLocks noChangeArrowheads="1"/>
            </p:cNvSpPr>
            <p:nvPr/>
          </p:nvSpPr>
          <p:spPr bwMode="auto">
            <a:xfrm>
              <a:off x="4866" y="324"/>
              <a:ext cx="48" cy="48"/>
            </a:xfrm>
            <a:prstGeom prst="ellipse">
              <a:avLst/>
            </a:prstGeom>
            <a:solidFill>
              <a:schemeClr val="bg1"/>
            </a:solidFill>
            <a:ln w="12700">
              <a:solidFill>
                <a:srgbClr val="333333"/>
              </a:solidFill>
              <a:round/>
              <a:headEnd/>
              <a:tailEnd type="none" w="sm" len="sm"/>
            </a:ln>
            <a:effectLst/>
          </p:spPr>
          <p:txBody>
            <a:bodyPr wrap="none" anchor="ctr"/>
            <a:lstStyle/>
            <a:p>
              <a:endParaRPr lang="en-US"/>
            </a:p>
          </p:txBody>
        </p:sp>
      </p:grpSp>
      <p:sp>
        <p:nvSpPr>
          <p:cNvPr id="195586" name="Line 2"/>
          <p:cNvSpPr>
            <a:spLocks noChangeShapeType="1"/>
          </p:cNvSpPr>
          <p:nvPr/>
        </p:nvSpPr>
        <p:spPr bwMode="auto">
          <a:xfrm>
            <a:off x="3352800" y="3276600"/>
            <a:ext cx="3352800" cy="0"/>
          </a:xfrm>
          <a:prstGeom prst="line">
            <a:avLst/>
          </a:prstGeom>
          <a:noFill/>
          <a:ln w="12700" cap="rnd">
            <a:solidFill>
              <a:schemeClr val="bg1"/>
            </a:solidFill>
            <a:prstDash val="sysDot"/>
            <a:round/>
            <a:headEnd/>
            <a:tailEnd/>
          </a:ln>
          <a:effectLst/>
        </p:spPr>
        <p:txBody>
          <a:bodyPr/>
          <a:lstStyle/>
          <a:p>
            <a:endParaRPr lang="en-US"/>
          </a:p>
        </p:txBody>
      </p:sp>
      <p:sp>
        <p:nvSpPr>
          <p:cNvPr id="195587" name="Oval 3"/>
          <p:cNvSpPr>
            <a:spLocks noChangeArrowheads="1"/>
          </p:cNvSpPr>
          <p:nvPr/>
        </p:nvSpPr>
        <p:spPr bwMode="auto">
          <a:xfrm>
            <a:off x="2081213" y="1973263"/>
            <a:ext cx="2590800" cy="2590800"/>
          </a:xfrm>
          <a:prstGeom prst="ellipse">
            <a:avLst/>
          </a:prstGeom>
          <a:noFill/>
          <a:ln w="28575">
            <a:solidFill>
              <a:srgbClr val="FFCC00"/>
            </a:solidFill>
            <a:round/>
            <a:headEnd/>
            <a:tailEnd type="none" w="sm" len="sm"/>
          </a:ln>
          <a:effectLst/>
        </p:spPr>
        <p:txBody>
          <a:bodyPr wrap="none" anchor="ctr"/>
          <a:lstStyle/>
          <a:p>
            <a:endParaRPr lang="en-US"/>
          </a:p>
        </p:txBody>
      </p:sp>
      <p:sp>
        <p:nvSpPr>
          <p:cNvPr id="195710" name="Line 126"/>
          <p:cNvSpPr>
            <a:spLocks noChangeShapeType="1"/>
          </p:cNvSpPr>
          <p:nvPr/>
        </p:nvSpPr>
        <p:spPr bwMode="auto">
          <a:xfrm>
            <a:off x="3411538" y="3276600"/>
            <a:ext cx="1295400" cy="0"/>
          </a:xfrm>
          <a:prstGeom prst="line">
            <a:avLst/>
          </a:prstGeom>
          <a:noFill/>
          <a:ln w="38100">
            <a:solidFill>
              <a:srgbClr val="FF0000"/>
            </a:solidFill>
            <a:round/>
            <a:headEnd/>
            <a:tailEnd type="triangle" w="med" len="med"/>
          </a:ln>
          <a:effectLst/>
        </p:spPr>
        <p:txBody>
          <a:bodyPr/>
          <a:lstStyle/>
          <a:p>
            <a:endParaRPr lang="en-US"/>
          </a:p>
        </p:txBody>
      </p:sp>
      <p:sp>
        <p:nvSpPr>
          <p:cNvPr id="195711" name="Oval 127"/>
          <p:cNvSpPr>
            <a:spLocks noChangeArrowheads="1"/>
          </p:cNvSpPr>
          <p:nvPr/>
        </p:nvSpPr>
        <p:spPr bwMode="auto">
          <a:xfrm>
            <a:off x="4610100" y="3200400"/>
            <a:ext cx="152400" cy="152400"/>
          </a:xfrm>
          <a:prstGeom prst="ellipse">
            <a:avLst/>
          </a:prstGeom>
          <a:solidFill>
            <a:srgbClr val="FFCC00"/>
          </a:solidFill>
          <a:ln w="12700">
            <a:solidFill>
              <a:srgbClr val="333333"/>
            </a:solidFill>
            <a:round/>
            <a:headEnd/>
            <a:tailEnd type="none" w="sm" len="sm"/>
          </a:ln>
          <a:effectLst/>
        </p:spPr>
        <p:txBody>
          <a:bodyPr wrap="none" anchor="ctr"/>
          <a:lstStyle/>
          <a:p>
            <a:endParaRPr lang="en-US"/>
          </a:p>
        </p:txBody>
      </p:sp>
      <p:sp>
        <p:nvSpPr>
          <p:cNvPr id="195712" name="Line 128"/>
          <p:cNvSpPr>
            <a:spLocks noChangeShapeType="1"/>
          </p:cNvSpPr>
          <p:nvPr/>
        </p:nvSpPr>
        <p:spPr bwMode="auto">
          <a:xfrm>
            <a:off x="3390900" y="3276600"/>
            <a:ext cx="1295400" cy="0"/>
          </a:xfrm>
          <a:prstGeom prst="line">
            <a:avLst/>
          </a:prstGeom>
          <a:noFill/>
          <a:ln w="38100">
            <a:solidFill>
              <a:srgbClr val="FF0000"/>
            </a:solidFill>
            <a:round/>
            <a:headEnd/>
            <a:tailEnd type="triangle" w="med" len="med"/>
          </a:ln>
          <a:effectLst/>
        </p:spPr>
        <p:txBody>
          <a:bodyPr/>
          <a:lstStyle/>
          <a:p>
            <a:endParaRPr lang="en-US"/>
          </a:p>
        </p:txBody>
      </p:sp>
      <p:sp>
        <p:nvSpPr>
          <p:cNvPr id="195713" name="Text Box 129"/>
          <p:cNvSpPr txBox="1">
            <a:spLocks noChangeArrowheads="1"/>
          </p:cNvSpPr>
          <p:nvPr/>
        </p:nvSpPr>
        <p:spPr bwMode="auto">
          <a:xfrm>
            <a:off x="1752600" y="146050"/>
            <a:ext cx="5715000" cy="836613"/>
          </a:xfrm>
          <a:prstGeom prst="rect">
            <a:avLst/>
          </a:prstGeom>
          <a:gradFill rotWithShape="1">
            <a:gsLst>
              <a:gs pos="0">
                <a:srgbClr val="0033CC"/>
              </a:gs>
              <a:gs pos="100000">
                <a:srgbClr val="0033CC">
                  <a:gamma/>
                  <a:shade val="76863"/>
                  <a:invGamma/>
                </a:srgbClr>
              </a:gs>
            </a:gsLst>
            <a:lin ang="0" scaled="1"/>
          </a:gradFill>
          <a:ln w="12700">
            <a:solidFill>
              <a:schemeClr val="tx1"/>
            </a:solidFill>
            <a:miter lim="800000"/>
            <a:headEnd/>
            <a:tailEnd/>
          </a:ln>
          <a:effectLst/>
        </p:spPr>
        <p:txBody>
          <a:bodyPr anchor="ctr">
            <a:spAutoFit/>
          </a:bodyPr>
          <a:lstStyle/>
          <a:p>
            <a:pPr marL="114300" indent="-114300"/>
            <a:r>
              <a:rPr lang="en-US" sz="2800" i="1"/>
              <a:t>1. Longitudinal  or  </a:t>
            </a:r>
            <a:r>
              <a:rPr lang="el-GR" sz="2800" i="1">
                <a:cs typeface="Arial" charset="0"/>
              </a:rPr>
              <a:t>θ</a:t>
            </a:r>
            <a:r>
              <a:rPr lang="en-US" sz="2800" i="1"/>
              <a:t>-2</a:t>
            </a:r>
            <a:r>
              <a:rPr lang="el-GR" sz="2800" i="1">
                <a:cs typeface="Arial" charset="0"/>
              </a:rPr>
              <a:t>θ</a:t>
            </a:r>
            <a:r>
              <a:rPr lang="en-US" sz="2800" i="1"/>
              <a:t> scan</a:t>
            </a:r>
          </a:p>
          <a:p>
            <a:pPr marL="114300" indent="-114300"/>
            <a:r>
              <a:rPr lang="en-US" sz="2000" i="1"/>
              <a:t>Sample moves on </a:t>
            </a:r>
            <a:r>
              <a:rPr lang="el-GR" sz="2000" i="1"/>
              <a:t>θ</a:t>
            </a:r>
            <a:r>
              <a:rPr lang="en-US" sz="2000" i="1"/>
              <a:t>, Detector follows on 2</a:t>
            </a:r>
            <a:r>
              <a:rPr lang="el-GR" sz="2000" i="1"/>
              <a:t>θ</a:t>
            </a:r>
            <a:endParaRPr lang="en-US" sz="2000" i="1"/>
          </a:p>
        </p:txBody>
      </p:sp>
      <p:sp>
        <p:nvSpPr>
          <p:cNvPr id="195714" name="Line 130"/>
          <p:cNvSpPr>
            <a:spLocks noChangeShapeType="1"/>
          </p:cNvSpPr>
          <p:nvPr/>
        </p:nvSpPr>
        <p:spPr bwMode="auto">
          <a:xfrm>
            <a:off x="3384550" y="3276600"/>
            <a:ext cx="1295400" cy="0"/>
          </a:xfrm>
          <a:prstGeom prst="line">
            <a:avLst/>
          </a:prstGeom>
          <a:noFill/>
          <a:ln w="38100">
            <a:solidFill>
              <a:srgbClr val="FF0000"/>
            </a:solidFill>
            <a:round/>
            <a:headEnd/>
            <a:tailEnd type="triangle" w="med" len="med"/>
          </a:ln>
          <a:effectLst/>
        </p:spPr>
        <p:txBody>
          <a:bodyPr/>
          <a:lstStyle/>
          <a:p>
            <a:endParaRPr lang="en-US"/>
          </a:p>
        </p:txBody>
      </p:sp>
      <p:pic>
        <p:nvPicPr>
          <p:cNvPr id="195715" name="Picture 131" descr="30_deg"/>
          <p:cNvPicPr>
            <a:picLocks noChangeAspect="1" noChangeArrowheads="1"/>
          </p:cNvPicPr>
          <p:nvPr/>
        </p:nvPicPr>
        <p:blipFill>
          <a:blip r:embed="rId2"/>
          <a:srcRect/>
          <a:stretch>
            <a:fillRect/>
          </a:stretch>
        </p:blipFill>
        <p:spPr bwMode="auto">
          <a:xfrm>
            <a:off x="6834188" y="2590800"/>
            <a:ext cx="1928812" cy="1223963"/>
          </a:xfrm>
          <a:prstGeom prst="rect">
            <a:avLst/>
          </a:prstGeom>
          <a:noFill/>
        </p:spPr>
      </p:pic>
      <p:sp>
        <p:nvSpPr>
          <p:cNvPr id="195717" name="Line 133"/>
          <p:cNvSpPr>
            <a:spLocks noChangeShapeType="1"/>
          </p:cNvSpPr>
          <p:nvPr/>
        </p:nvSpPr>
        <p:spPr bwMode="auto">
          <a:xfrm>
            <a:off x="3376613" y="3276600"/>
            <a:ext cx="1295400" cy="0"/>
          </a:xfrm>
          <a:prstGeom prst="line">
            <a:avLst/>
          </a:prstGeom>
          <a:noFill/>
          <a:ln w="38100">
            <a:solidFill>
              <a:srgbClr val="FF0000"/>
            </a:solidFill>
            <a:round/>
            <a:headEnd/>
            <a:tailEnd type="triangle" w="med" len="med"/>
          </a:ln>
          <a:effectLst/>
        </p:spPr>
        <p:txBody>
          <a:bodyPr/>
          <a:lstStyle/>
          <a:p>
            <a:endParaRPr lang="en-US"/>
          </a:p>
        </p:txBody>
      </p:sp>
      <p:pic>
        <p:nvPicPr>
          <p:cNvPr id="195724" name="Picture 140" descr="35_deg"/>
          <p:cNvPicPr>
            <a:picLocks noChangeAspect="1" noChangeArrowheads="1"/>
          </p:cNvPicPr>
          <p:nvPr/>
        </p:nvPicPr>
        <p:blipFill>
          <a:blip r:embed="rId3"/>
          <a:srcRect/>
          <a:stretch>
            <a:fillRect/>
          </a:stretch>
        </p:blipFill>
        <p:spPr bwMode="auto">
          <a:xfrm>
            <a:off x="6834188" y="2590800"/>
            <a:ext cx="1928812" cy="1223963"/>
          </a:xfrm>
          <a:prstGeom prst="rect">
            <a:avLst/>
          </a:prstGeom>
          <a:noFill/>
        </p:spPr>
      </p:pic>
      <p:sp>
        <p:nvSpPr>
          <p:cNvPr id="195725" name="Line 141"/>
          <p:cNvSpPr>
            <a:spLocks noChangeShapeType="1"/>
          </p:cNvSpPr>
          <p:nvPr/>
        </p:nvSpPr>
        <p:spPr bwMode="auto">
          <a:xfrm>
            <a:off x="3400425" y="3276600"/>
            <a:ext cx="1295400" cy="0"/>
          </a:xfrm>
          <a:prstGeom prst="line">
            <a:avLst/>
          </a:prstGeom>
          <a:noFill/>
          <a:ln w="38100">
            <a:solidFill>
              <a:srgbClr val="FF0000"/>
            </a:solidFill>
            <a:round/>
            <a:headEnd/>
            <a:tailEnd type="triangle" w="med" len="med"/>
          </a:ln>
          <a:effectLst/>
        </p:spPr>
        <p:txBody>
          <a:bodyPr/>
          <a:lstStyle/>
          <a:p>
            <a:endParaRPr lang="en-US"/>
          </a:p>
        </p:txBody>
      </p:sp>
      <p:sp>
        <p:nvSpPr>
          <p:cNvPr id="195726" name="AutoShape 142"/>
          <p:cNvSpPr>
            <a:spLocks noChangeArrowheads="1"/>
          </p:cNvSpPr>
          <p:nvPr/>
        </p:nvSpPr>
        <p:spPr bwMode="auto">
          <a:xfrm rot="-8222645">
            <a:off x="5705475" y="1685925"/>
            <a:ext cx="304800" cy="533400"/>
          </a:xfrm>
          <a:prstGeom prst="can">
            <a:avLst>
              <a:gd name="adj" fmla="val 43750"/>
            </a:avLst>
          </a:prstGeom>
          <a:solidFill>
            <a:srgbClr val="FF0000"/>
          </a:solidFill>
          <a:ln w="12700">
            <a:solidFill>
              <a:srgbClr val="333333"/>
            </a:solidFill>
            <a:round/>
            <a:headEnd/>
            <a:tailEnd type="none" w="sm" len="sm"/>
          </a:ln>
          <a:effectLst/>
        </p:spPr>
        <p:txBody>
          <a:bodyPr wrap="none" anchor="ctr"/>
          <a:lstStyle/>
          <a:p>
            <a:endParaRPr lang="en-US"/>
          </a:p>
        </p:txBody>
      </p:sp>
      <p:sp>
        <p:nvSpPr>
          <p:cNvPr id="195728" name="Line 144"/>
          <p:cNvSpPr>
            <a:spLocks noChangeShapeType="1"/>
          </p:cNvSpPr>
          <p:nvPr/>
        </p:nvSpPr>
        <p:spPr bwMode="auto">
          <a:xfrm rot="20110540" flipV="1">
            <a:off x="4525963" y="2541588"/>
            <a:ext cx="1177925" cy="503237"/>
          </a:xfrm>
          <a:prstGeom prst="line">
            <a:avLst/>
          </a:prstGeom>
          <a:noFill/>
          <a:ln w="38100">
            <a:solidFill>
              <a:srgbClr val="FF0000"/>
            </a:solidFill>
            <a:round/>
            <a:headEnd/>
            <a:tailEnd type="triangle" w="med" len="med"/>
          </a:ln>
          <a:effectLst/>
        </p:spPr>
        <p:txBody>
          <a:bodyPr/>
          <a:lstStyle/>
          <a:p>
            <a:endParaRPr lang="en-US"/>
          </a:p>
        </p:txBody>
      </p:sp>
      <p:sp>
        <p:nvSpPr>
          <p:cNvPr id="195729" name="Arc 145"/>
          <p:cNvSpPr>
            <a:spLocks/>
          </p:cNvSpPr>
          <p:nvPr/>
        </p:nvSpPr>
        <p:spPr bwMode="auto">
          <a:xfrm rot="1001537">
            <a:off x="4846638" y="1981200"/>
            <a:ext cx="1687512" cy="1279525"/>
          </a:xfrm>
          <a:custGeom>
            <a:avLst/>
            <a:gdLst>
              <a:gd name="G0" fmla="+- 0 0 0"/>
              <a:gd name="G1" fmla="+- 18880 0 0"/>
              <a:gd name="G2" fmla="+- 21600 0 0"/>
              <a:gd name="T0" fmla="*/ 10493 w 21382"/>
              <a:gd name="T1" fmla="*/ 0 h 18880"/>
              <a:gd name="T2" fmla="*/ 21382 w 21382"/>
              <a:gd name="T3" fmla="*/ 15820 h 18880"/>
              <a:gd name="T4" fmla="*/ 0 w 21382"/>
              <a:gd name="T5" fmla="*/ 18880 h 18880"/>
            </a:gdLst>
            <a:ahLst/>
            <a:cxnLst>
              <a:cxn ang="0">
                <a:pos x="T0" y="T1"/>
              </a:cxn>
              <a:cxn ang="0">
                <a:pos x="T2" y="T3"/>
              </a:cxn>
              <a:cxn ang="0">
                <a:pos x="T4" y="T5"/>
              </a:cxn>
            </a:cxnLst>
            <a:rect l="0" t="0" r="r" b="b"/>
            <a:pathLst>
              <a:path w="21382" h="18880" fill="none" extrusionOk="0">
                <a:moveTo>
                  <a:pt x="10493" y="-1"/>
                </a:moveTo>
                <a:cubicBezTo>
                  <a:pt x="16396" y="3280"/>
                  <a:pt x="20425" y="9134"/>
                  <a:pt x="21382" y="15819"/>
                </a:cubicBezTo>
              </a:path>
              <a:path w="21382" h="18880" stroke="0" extrusionOk="0">
                <a:moveTo>
                  <a:pt x="10493" y="-1"/>
                </a:moveTo>
                <a:cubicBezTo>
                  <a:pt x="16396" y="3280"/>
                  <a:pt x="20425" y="9134"/>
                  <a:pt x="21382" y="15819"/>
                </a:cubicBezTo>
                <a:lnTo>
                  <a:pt x="0" y="18880"/>
                </a:lnTo>
                <a:close/>
              </a:path>
            </a:pathLst>
          </a:custGeom>
          <a:noFill/>
          <a:ln w="38100" cap="rnd">
            <a:solidFill>
              <a:srgbClr val="FFCC00"/>
            </a:solidFill>
            <a:prstDash val="sysDot"/>
            <a:round/>
            <a:headEnd/>
            <a:tailEnd type="none" w="sm" len="sm"/>
          </a:ln>
          <a:effectLst/>
        </p:spPr>
        <p:txBody>
          <a:bodyPr wrap="none" anchor="ctr"/>
          <a:lstStyle/>
          <a:p>
            <a:endParaRPr lang="en-US"/>
          </a:p>
        </p:txBody>
      </p:sp>
      <p:sp>
        <p:nvSpPr>
          <p:cNvPr id="195731" name="Line 147"/>
          <p:cNvSpPr>
            <a:spLocks noChangeShapeType="1"/>
          </p:cNvSpPr>
          <p:nvPr/>
        </p:nvSpPr>
        <p:spPr bwMode="auto">
          <a:xfrm>
            <a:off x="4248150" y="2314575"/>
            <a:ext cx="438150" cy="971550"/>
          </a:xfrm>
          <a:prstGeom prst="line">
            <a:avLst/>
          </a:prstGeom>
          <a:noFill/>
          <a:ln w="38100">
            <a:solidFill>
              <a:srgbClr val="33CC33"/>
            </a:solidFill>
            <a:round/>
            <a:headEnd type="triangle" w="med" len="med"/>
            <a:tailEnd type="none" w="sm" len="sm"/>
          </a:ln>
          <a:effectLst/>
        </p:spPr>
        <p:txBody>
          <a:bodyPr/>
          <a:lstStyle/>
          <a:p>
            <a:endParaRPr lang="en-US"/>
          </a:p>
        </p:txBody>
      </p:sp>
      <p:sp>
        <p:nvSpPr>
          <p:cNvPr id="195732" name="Text Box 148"/>
          <p:cNvSpPr txBox="1">
            <a:spLocks noChangeArrowheads="1"/>
          </p:cNvSpPr>
          <p:nvPr/>
        </p:nvSpPr>
        <p:spPr bwMode="auto">
          <a:xfrm>
            <a:off x="1447800" y="5754469"/>
            <a:ext cx="6629400" cy="830997"/>
          </a:xfrm>
          <a:prstGeom prst="rect">
            <a:avLst/>
          </a:prstGeom>
          <a:solidFill>
            <a:schemeClr val="accent1">
              <a:lumMod val="20000"/>
              <a:lumOff val="80000"/>
            </a:schemeClr>
          </a:solidFill>
          <a:ln w="12700">
            <a:solidFill>
              <a:schemeClr val="tx1"/>
            </a:solidFill>
            <a:miter lim="800000"/>
            <a:headEnd/>
            <a:tailEnd/>
          </a:ln>
          <a:effectLst/>
        </p:spPr>
        <p:txBody>
          <a:bodyPr wrap="square" anchor="ctr">
            <a:spAutoFit/>
          </a:bodyPr>
          <a:lstStyle/>
          <a:p>
            <a:pPr marL="114300" indent="-114300">
              <a:buFontTx/>
              <a:buChar char="•"/>
            </a:pPr>
            <a:r>
              <a:rPr lang="en-US" sz="2400" dirty="0"/>
              <a:t>Provides information about relative arrangements, angles, and </a:t>
            </a:r>
            <a:r>
              <a:rPr lang="en-US" sz="2400" dirty="0" err="1"/>
              <a:t>spacings</a:t>
            </a:r>
            <a:r>
              <a:rPr lang="en-US" sz="2400" dirty="0"/>
              <a:t> between crystal planes. </a:t>
            </a:r>
          </a:p>
        </p:txBody>
      </p:sp>
      <p:sp>
        <p:nvSpPr>
          <p:cNvPr id="195733" name="Text Box 149"/>
          <p:cNvSpPr txBox="1">
            <a:spLocks noChangeArrowheads="1"/>
          </p:cNvSpPr>
          <p:nvPr/>
        </p:nvSpPr>
        <p:spPr bwMode="auto">
          <a:xfrm>
            <a:off x="4876800" y="2909888"/>
            <a:ext cx="417513" cy="366712"/>
          </a:xfrm>
          <a:prstGeom prst="rect">
            <a:avLst/>
          </a:prstGeom>
          <a:noFill/>
          <a:ln w="28575">
            <a:noFill/>
            <a:miter lim="800000"/>
            <a:headEnd/>
            <a:tailEnd/>
          </a:ln>
          <a:effectLst/>
        </p:spPr>
        <p:txBody>
          <a:bodyPr wrap="none">
            <a:spAutoFit/>
          </a:bodyPr>
          <a:lstStyle/>
          <a:p>
            <a:pPr eaLnBrk="1" hangingPunct="1"/>
            <a:r>
              <a:rPr lang="en-US" b="0" dirty="0">
                <a:latin typeface="Symbol" pitchFamily="18" charset="2"/>
              </a:rPr>
              <a:t>2q</a:t>
            </a:r>
          </a:p>
        </p:txBody>
      </p:sp>
      <p:pic>
        <p:nvPicPr>
          <p:cNvPr id="195856" name="Picture 272" descr="45_deg"/>
          <p:cNvPicPr>
            <a:picLocks noChangeAspect="1" noChangeArrowheads="1"/>
          </p:cNvPicPr>
          <p:nvPr/>
        </p:nvPicPr>
        <p:blipFill>
          <a:blip r:embed="rId4"/>
          <a:srcRect/>
          <a:stretch>
            <a:fillRect/>
          </a:stretch>
        </p:blipFill>
        <p:spPr bwMode="auto">
          <a:xfrm>
            <a:off x="6834188" y="2590800"/>
            <a:ext cx="1928812" cy="1223963"/>
          </a:xfrm>
          <a:prstGeom prst="rect">
            <a:avLst/>
          </a:prstGeom>
          <a:noFill/>
        </p:spPr>
      </p:pic>
      <p:sp>
        <p:nvSpPr>
          <p:cNvPr id="143" name="Text Box 346"/>
          <p:cNvSpPr txBox="1">
            <a:spLocks noChangeArrowheads="1"/>
          </p:cNvSpPr>
          <p:nvPr/>
        </p:nvSpPr>
        <p:spPr bwMode="auto">
          <a:xfrm>
            <a:off x="4572000" y="2743200"/>
            <a:ext cx="429516" cy="371476"/>
          </a:xfrm>
          <a:prstGeom prst="rect">
            <a:avLst/>
          </a:prstGeom>
          <a:noFill/>
          <a:ln w="12700">
            <a:noFill/>
            <a:miter lim="800000"/>
            <a:headEnd/>
            <a:tailEnd type="none" w="sm" len="sm"/>
          </a:ln>
          <a:effectLst/>
        </p:spPr>
        <p:txBody>
          <a:bodyPr wrap="square">
            <a:spAutoFit/>
          </a:bodyPr>
          <a:lstStyle/>
          <a:p>
            <a:pPr>
              <a:spcBef>
                <a:spcPct val="50000"/>
              </a:spcBef>
            </a:pPr>
            <a:r>
              <a:rPr lang="en-US" b="0" i="1" dirty="0">
                <a:solidFill>
                  <a:srgbClr val="33CC33"/>
                </a:solidFill>
              </a:rPr>
              <a:t>G</a:t>
            </a:r>
            <a:endParaRPr lang="el-GR" b="0" dirty="0">
              <a:solidFill>
                <a:srgbClr val="33CC33"/>
              </a:solidFill>
            </a:endParaRPr>
          </a:p>
        </p:txBody>
      </p:sp>
      <p:sp>
        <p:nvSpPr>
          <p:cNvPr id="144" name="Rectangle 143"/>
          <p:cNvSpPr>
            <a:spLocks noChangeArrowheads="1"/>
          </p:cNvSpPr>
          <p:nvPr/>
        </p:nvSpPr>
        <p:spPr bwMode="auto">
          <a:xfrm>
            <a:off x="3564998" y="2876643"/>
            <a:ext cx="367408" cy="369332"/>
          </a:xfrm>
          <a:prstGeom prst="rect">
            <a:avLst/>
          </a:prstGeom>
          <a:noFill/>
          <a:ln w="12700">
            <a:noFill/>
            <a:miter lim="800000"/>
            <a:headEnd/>
            <a:tailEnd type="none" w="sm" len="sm"/>
          </a:ln>
          <a:effectLst/>
        </p:spPr>
        <p:txBody>
          <a:bodyPr wrap="none">
            <a:spAutoFit/>
          </a:bodyPr>
          <a:lstStyle/>
          <a:p>
            <a:r>
              <a:rPr lang="en-US" i="1" dirty="0">
                <a:solidFill>
                  <a:srgbClr val="FF0000"/>
                </a:solidFill>
              </a:rPr>
              <a:t>k</a:t>
            </a:r>
            <a:r>
              <a:rPr lang="en-US" i="1" baseline="-25000" dirty="0">
                <a:solidFill>
                  <a:srgbClr val="FF0000"/>
                </a:solidFill>
              </a:rPr>
              <a:t>0</a:t>
            </a:r>
          </a:p>
        </p:txBody>
      </p:sp>
      <p:sp>
        <p:nvSpPr>
          <p:cNvPr id="145" name="Rectangle 144"/>
          <p:cNvSpPr>
            <a:spLocks noChangeArrowheads="1"/>
          </p:cNvSpPr>
          <p:nvPr/>
        </p:nvSpPr>
        <p:spPr bwMode="auto">
          <a:xfrm>
            <a:off x="5248161" y="2572173"/>
            <a:ext cx="346570" cy="369332"/>
          </a:xfrm>
          <a:prstGeom prst="rect">
            <a:avLst/>
          </a:prstGeom>
          <a:noFill/>
          <a:ln w="12700">
            <a:noFill/>
            <a:miter lim="800000"/>
            <a:headEnd/>
            <a:tailEnd type="none" w="sm" len="sm"/>
          </a:ln>
          <a:effectLst/>
        </p:spPr>
        <p:txBody>
          <a:bodyPr wrap="none">
            <a:spAutoFit/>
          </a:bodyPr>
          <a:lstStyle/>
          <a:p>
            <a:r>
              <a:rPr lang="en-US" i="1" dirty="0">
                <a:solidFill>
                  <a:srgbClr val="FF0000"/>
                </a:solidFill>
              </a:rPr>
              <a:t>k’</a:t>
            </a:r>
            <a:endParaRPr lang="en-US" i="1" baseline="-25000" dirty="0">
              <a:solidFill>
                <a:srgbClr val="FF0000"/>
              </a:solidFill>
            </a:endParaRPr>
          </a:p>
        </p:txBody>
      </p:sp>
    </p:spTree>
    <p:extLst>
      <p:ext uri="{BB962C8B-B14F-4D97-AF65-F5344CB8AC3E}">
        <p14:creationId xmlns:p14="http://schemas.microsoft.com/office/powerpoint/2010/main" val="3714041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95732">
                                            <p:txEl>
                                              <p:pRg st="0" end="0"/>
                                            </p:txEl>
                                          </p:spTgt>
                                        </p:tgtEl>
                                        <p:attrNameLst>
                                          <p:attrName>style.visibility</p:attrName>
                                        </p:attrNameLst>
                                      </p:cBhvr>
                                      <p:to>
                                        <p:strVal val="visible"/>
                                      </p:to>
                                    </p:set>
                                    <p:animEffect transition="in" filter="dissolve">
                                      <p:cBhvr>
                                        <p:cTn id="7" dur="500"/>
                                        <p:tgtEl>
                                          <p:spTgt spid="1957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44" name="Rectangle 12"/>
          <p:cNvSpPr>
            <a:spLocks noChangeArrowheads="1"/>
          </p:cNvSpPr>
          <p:nvPr/>
        </p:nvSpPr>
        <p:spPr bwMode="auto">
          <a:xfrm>
            <a:off x="323850" y="2349500"/>
            <a:ext cx="4537075" cy="3311525"/>
          </a:xfrm>
          <a:prstGeom prst="rect">
            <a:avLst/>
          </a:prstGeom>
          <a:solidFill>
            <a:srgbClr val="DDF4FF"/>
          </a:solidFill>
          <a:ln w="9525" algn="ctr">
            <a:noFill/>
            <a:miter lim="800000"/>
            <a:headEnd/>
            <a:tailEnd/>
          </a:ln>
          <a:effectLst/>
        </p:spPr>
        <p:txBody>
          <a:bodyPr wrap="none" anchor="ctr"/>
          <a:lstStyle/>
          <a:p>
            <a:pPr marL="660400" indent="-660400">
              <a:lnSpc>
                <a:spcPct val="90000"/>
              </a:lnSpc>
              <a:buFont typeface="Wingdings" pitchFamily="2" charset="2"/>
              <a:buAutoNum type="romanUcPeriod"/>
            </a:pPr>
            <a:endParaRPr lang="tr-TR" sz="1800"/>
          </a:p>
        </p:txBody>
      </p:sp>
      <p:sp>
        <p:nvSpPr>
          <p:cNvPr id="274442" name="Rectangle 10"/>
          <p:cNvSpPr>
            <a:spLocks noChangeArrowheads="1"/>
          </p:cNvSpPr>
          <p:nvPr/>
        </p:nvSpPr>
        <p:spPr bwMode="auto">
          <a:xfrm>
            <a:off x="4932363" y="2349500"/>
            <a:ext cx="3816350" cy="3311525"/>
          </a:xfrm>
          <a:prstGeom prst="rect">
            <a:avLst/>
          </a:prstGeom>
          <a:solidFill>
            <a:srgbClr val="DDF4FF"/>
          </a:solidFill>
          <a:ln w="9525" algn="ctr">
            <a:noFill/>
            <a:miter lim="800000"/>
            <a:headEnd/>
            <a:tailEnd/>
          </a:ln>
          <a:effectLst/>
        </p:spPr>
        <p:txBody>
          <a:bodyPr wrap="none" anchor="ctr"/>
          <a:lstStyle/>
          <a:p>
            <a:pPr marL="660400" indent="-660400">
              <a:lnSpc>
                <a:spcPct val="90000"/>
              </a:lnSpc>
              <a:buFont typeface="Wingdings" pitchFamily="2" charset="2"/>
              <a:buAutoNum type="romanUcPeriod"/>
            </a:pPr>
            <a:endParaRPr lang="tr-TR" sz="1800"/>
          </a:p>
        </p:txBody>
      </p:sp>
      <p:sp>
        <p:nvSpPr>
          <p:cNvPr id="274435" name="Rectangle 3"/>
          <p:cNvSpPr>
            <a:spLocks noGrp="1" noChangeArrowheads="1"/>
          </p:cNvSpPr>
          <p:nvPr>
            <p:ph type="body" idx="1"/>
          </p:nvPr>
        </p:nvSpPr>
        <p:spPr>
          <a:xfrm>
            <a:off x="395288" y="3200400"/>
            <a:ext cx="4464050" cy="2533650"/>
          </a:xfrm>
          <a:noFill/>
        </p:spPr>
        <p:txBody>
          <a:bodyPr lIns="54000" tIns="10800" rIns="54000" bIns="10800"/>
          <a:lstStyle/>
          <a:p>
            <a:pPr algn="just"/>
            <a:r>
              <a:rPr lang="en-US" sz="2200" dirty="0"/>
              <a:t>If a monochromatic x-ray beam is directed at a single crystal, then only one or two diffracted beams may result. </a:t>
            </a:r>
          </a:p>
          <a:p>
            <a:pPr algn="just">
              <a:buFont typeface="Wingdings" pitchFamily="2" charset="2"/>
              <a:buNone/>
            </a:pPr>
            <a:endParaRPr lang="en-US" sz="2200" dirty="0"/>
          </a:p>
        </p:txBody>
      </p:sp>
      <p:pic>
        <p:nvPicPr>
          <p:cNvPr id="274439" name="Picture 7" descr="Powder diffraction image"/>
          <p:cNvPicPr>
            <a:picLocks noChangeAspect="1" noChangeArrowheads="1"/>
          </p:cNvPicPr>
          <p:nvPr/>
        </p:nvPicPr>
        <p:blipFill>
          <a:blip r:embed="rId2">
            <a:clrChange>
              <a:clrFrom>
                <a:srgbClr val="FFFFFF"/>
              </a:clrFrom>
              <a:clrTo>
                <a:srgbClr val="FFFFFF">
                  <a:alpha val="0"/>
                </a:srgbClr>
              </a:clrTo>
            </a:clrChange>
          </a:blip>
          <a:srcRect t="-12213" b="-32996"/>
          <a:stretch>
            <a:fillRect/>
          </a:stretch>
        </p:blipFill>
        <p:spPr bwMode="auto">
          <a:xfrm>
            <a:off x="5177832" y="2824640"/>
            <a:ext cx="3600450" cy="2566988"/>
          </a:xfrm>
          <a:prstGeom prst="rect">
            <a:avLst/>
          </a:prstGeom>
          <a:noFill/>
          <a:ln w="9525">
            <a:noFill/>
            <a:miter lim="800000"/>
            <a:headEnd/>
            <a:tailEnd/>
          </a:ln>
        </p:spPr>
      </p:pic>
      <p:sp>
        <p:nvSpPr>
          <p:cNvPr id="4" name="Rectangle 2">
            <a:extLst>
              <a:ext uri="{FF2B5EF4-FFF2-40B4-BE49-F238E27FC236}">
                <a16:creationId xmlns:a16="http://schemas.microsoft.com/office/drawing/2014/main" id="{634FE75A-A04B-5D72-E221-E34CB2CC1AF0}"/>
              </a:ext>
            </a:extLst>
          </p:cNvPr>
          <p:cNvSpPr txBox="1">
            <a:spLocks noChangeArrowheads="1"/>
          </p:cNvSpPr>
          <p:nvPr/>
        </p:nvSpPr>
        <p:spPr>
          <a:xfrm>
            <a:off x="1440473" y="5791200"/>
            <a:ext cx="6263054"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a:latin typeface="Book Antiqua" pitchFamily="18" charset="0"/>
              </a:rPr>
              <a:t>The Powder Method</a:t>
            </a:r>
            <a:endParaRPr lang="en-US" sz="3600" b="1" dirty="0">
              <a:latin typeface="Book Antiqua" pitchFamily="18" charset="0"/>
            </a:endParaRPr>
          </a:p>
        </p:txBody>
      </p:sp>
    </p:spTree>
    <p:extLst>
      <p:ext uri="{BB962C8B-B14F-4D97-AF65-F5344CB8AC3E}">
        <p14:creationId xmlns:p14="http://schemas.microsoft.com/office/powerpoint/2010/main" val="7978768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5"/>
          <p:cNvSpPr>
            <a:spLocks noGrp="1"/>
          </p:cNvSpPr>
          <p:nvPr>
            <p:ph type="sldNum" sz="quarter" idx="12"/>
          </p:nvPr>
        </p:nvSpPr>
        <p:spPr/>
        <p:txBody>
          <a:bodyPr/>
          <a:lstStyle/>
          <a:p>
            <a:fld id="{E25F6BF3-C719-4937-BD23-CE4372075A82}" type="slidenum">
              <a:rPr lang="en-US"/>
              <a:pPr/>
              <a:t>28</a:t>
            </a:fld>
            <a:endParaRPr lang="en-US"/>
          </a:p>
        </p:txBody>
      </p:sp>
      <p:sp>
        <p:nvSpPr>
          <p:cNvPr id="274444" name="Rectangle 12"/>
          <p:cNvSpPr>
            <a:spLocks noChangeArrowheads="1"/>
          </p:cNvSpPr>
          <p:nvPr/>
        </p:nvSpPr>
        <p:spPr bwMode="auto">
          <a:xfrm>
            <a:off x="323850" y="2349500"/>
            <a:ext cx="4537075" cy="3311525"/>
          </a:xfrm>
          <a:prstGeom prst="rect">
            <a:avLst/>
          </a:prstGeom>
          <a:solidFill>
            <a:srgbClr val="DDF4FF"/>
          </a:solidFill>
          <a:ln w="9525" algn="ctr">
            <a:noFill/>
            <a:miter lim="800000"/>
            <a:headEnd/>
            <a:tailEnd/>
          </a:ln>
          <a:effectLst/>
        </p:spPr>
        <p:txBody>
          <a:bodyPr wrap="none" anchor="ctr"/>
          <a:lstStyle/>
          <a:p>
            <a:pPr marL="660400" indent="-660400">
              <a:lnSpc>
                <a:spcPct val="90000"/>
              </a:lnSpc>
              <a:buFont typeface="Wingdings" pitchFamily="2" charset="2"/>
              <a:buAutoNum type="romanUcPeriod"/>
            </a:pPr>
            <a:endParaRPr lang="tr-TR" sz="1800"/>
          </a:p>
        </p:txBody>
      </p:sp>
      <p:sp>
        <p:nvSpPr>
          <p:cNvPr id="274442" name="Rectangle 10"/>
          <p:cNvSpPr>
            <a:spLocks noChangeArrowheads="1"/>
          </p:cNvSpPr>
          <p:nvPr/>
        </p:nvSpPr>
        <p:spPr bwMode="auto">
          <a:xfrm>
            <a:off x="4932363" y="2349500"/>
            <a:ext cx="3816350" cy="3311525"/>
          </a:xfrm>
          <a:prstGeom prst="rect">
            <a:avLst/>
          </a:prstGeom>
          <a:solidFill>
            <a:srgbClr val="DDF4FF"/>
          </a:solidFill>
          <a:ln w="9525" algn="ctr">
            <a:noFill/>
            <a:miter lim="800000"/>
            <a:headEnd/>
            <a:tailEnd/>
          </a:ln>
          <a:effectLst/>
        </p:spPr>
        <p:txBody>
          <a:bodyPr wrap="none" anchor="ctr"/>
          <a:lstStyle/>
          <a:p>
            <a:pPr marL="660400" indent="-660400">
              <a:lnSpc>
                <a:spcPct val="90000"/>
              </a:lnSpc>
              <a:buFont typeface="Wingdings" pitchFamily="2" charset="2"/>
              <a:buAutoNum type="romanUcPeriod"/>
            </a:pPr>
            <a:endParaRPr lang="tr-TR" sz="1800"/>
          </a:p>
        </p:txBody>
      </p:sp>
      <p:pic>
        <p:nvPicPr>
          <p:cNvPr id="274441" name="Picture 9" descr="Powder diffraction image"/>
          <p:cNvPicPr>
            <a:picLocks noChangeAspect="1" noChangeArrowheads="1"/>
          </p:cNvPicPr>
          <p:nvPr/>
        </p:nvPicPr>
        <p:blipFill>
          <a:blip r:embed="rId2">
            <a:clrChange>
              <a:clrFrom>
                <a:srgbClr val="FFFFFF"/>
              </a:clrFrom>
              <a:clrTo>
                <a:srgbClr val="FFFFFF">
                  <a:alpha val="0"/>
                </a:srgbClr>
              </a:clrTo>
            </a:clrChange>
          </a:blip>
          <a:srcRect t="-2930" b="-4541"/>
          <a:stretch>
            <a:fillRect/>
          </a:stretch>
        </p:blipFill>
        <p:spPr bwMode="auto">
          <a:xfrm>
            <a:off x="5076825" y="2708275"/>
            <a:ext cx="3598863" cy="2592388"/>
          </a:xfrm>
          <a:prstGeom prst="rect">
            <a:avLst/>
          </a:prstGeom>
          <a:noFill/>
          <a:ln w="9525">
            <a:noFill/>
            <a:miter lim="800000"/>
            <a:headEnd/>
            <a:tailEnd/>
          </a:ln>
        </p:spPr>
      </p:pic>
      <p:sp>
        <p:nvSpPr>
          <p:cNvPr id="274434" name="Rectangle 2"/>
          <p:cNvSpPr>
            <a:spLocks noGrp="1" noChangeArrowheads="1"/>
          </p:cNvSpPr>
          <p:nvPr>
            <p:ph type="title"/>
          </p:nvPr>
        </p:nvSpPr>
        <p:spPr>
          <a:xfrm>
            <a:off x="1440473" y="5791200"/>
            <a:ext cx="6263054" cy="1143000"/>
          </a:xfrm>
        </p:spPr>
        <p:txBody>
          <a:bodyPr>
            <a:normAutofit/>
          </a:bodyPr>
          <a:lstStyle/>
          <a:p>
            <a:r>
              <a:rPr lang="en-US" sz="3600" b="1" dirty="0">
                <a:latin typeface="Book Antiqua" pitchFamily="18" charset="0"/>
              </a:rPr>
              <a:t>The Powder Method</a:t>
            </a:r>
          </a:p>
        </p:txBody>
      </p:sp>
      <p:sp>
        <p:nvSpPr>
          <p:cNvPr id="274436" name="Rectangle 4"/>
          <p:cNvSpPr>
            <a:spLocks noChangeArrowheads="1"/>
          </p:cNvSpPr>
          <p:nvPr/>
        </p:nvSpPr>
        <p:spPr bwMode="auto">
          <a:xfrm>
            <a:off x="304800" y="2782888"/>
            <a:ext cx="4464050" cy="3313112"/>
          </a:xfrm>
          <a:prstGeom prst="rect">
            <a:avLst/>
          </a:prstGeom>
          <a:noFill/>
          <a:ln w="9525">
            <a:noFill/>
            <a:miter lim="800000"/>
            <a:headEnd/>
            <a:tailEnd/>
          </a:ln>
          <a:effectLst/>
        </p:spPr>
        <p:txBody>
          <a:bodyPr lIns="54000" tIns="10800" rIns="54000" bIns="10800"/>
          <a:lstStyle/>
          <a:p>
            <a:pPr marL="342900" indent="-342900" algn="just">
              <a:buFont typeface="Wingdings" pitchFamily="2" charset="2"/>
              <a:buChar char="¢"/>
            </a:pPr>
            <a:r>
              <a:rPr lang="en-US" sz="2200" dirty="0"/>
              <a:t>If the sample consists of some tens of randomly orientated single crystals, the diffracted beams are seen to lie on the surface of several cones. </a:t>
            </a:r>
          </a:p>
          <a:p>
            <a:pPr marL="342900" indent="-342900" algn="just">
              <a:buFont typeface="Wingdings" pitchFamily="2" charset="2"/>
              <a:buChar char="¢"/>
            </a:pPr>
            <a:r>
              <a:rPr lang="en-US" sz="2200" dirty="0"/>
              <a:t>The cones may point both forwards and backwards. </a:t>
            </a:r>
          </a:p>
        </p:txBody>
      </p:sp>
      <p:pic>
        <p:nvPicPr>
          <p:cNvPr id="274440" name="Picture 8" descr="Powder diffraction image"/>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5076825" y="2708275"/>
            <a:ext cx="3600450" cy="2571750"/>
          </a:xfrm>
          <a:prstGeom prst="rect">
            <a:avLst/>
          </a:prstGeom>
          <a:noFill/>
          <a:ln w="9525">
            <a:noFill/>
            <a:miter lim="800000"/>
            <a:headEnd/>
            <a:tailEnd/>
          </a:ln>
        </p:spPr>
      </p:pic>
      <p:sp>
        <p:nvSpPr>
          <p:cNvPr id="2" name="TextBox 1">
            <a:extLst>
              <a:ext uri="{FF2B5EF4-FFF2-40B4-BE49-F238E27FC236}">
                <a16:creationId xmlns:a16="http://schemas.microsoft.com/office/drawing/2014/main" id="{5BE0D70F-CFD4-D055-3D56-486DBEB30678}"/>
              </a:ext>
            </a:extLst>
          </p:cNvPr>
          <p:cNvSpPr txBox="1"/>
          <p:nvPr/>
        </p:nvSpPr>
        <p:spPr>
          <a:xfrm>
            <a:off x="190500" y="118408"/>
            <a:ext cx="3086100" cy="1938992"/>
          </a:xfrm>
          <a:prstGeom prst="rect">
            <a:avLst/>
          </a:prstGeom>
          <a:noFill/>
        </p:spPr>
        <p:txBody>
          <a:bodyPr wrap="square" rtlCol="0">
            <a:spAutoFit/>
          </a:bodyPr>
          <a:lstStyle/>
          <a:p>
            <a:r>
              <a:rPr lang="en-US" sz="2000" dirty="0"/>
              <a:t>Thus, a polycrystalline material will have more peaks, because one of those crystal lattice in the sphere will line up with the detector.</a:t>
            </a:r>
          </a:p>
        </p:txBody>
      </p:sp>
      <p:pic>
        <p:nvPicPr>
          <p:cNvPr id="4" name="Picture 3" descr="Diagram, schematic&#10;&#10;Description automatically generated">
            <a:extLst>
              <a:ext uri="{FF2B5EF4-FFF2-40B4-BE49-F238E27FC236}">
                <a16:creationId xmlns:a16="http://schemas.microsoft.com/office/drawing/2014/main" id="{78A8D969-34B5-EC7C-C7A0-6F199B32D6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6600" y="0"/>
            <a:ext cx="5257800" cy="2641271"/>
          </a:xfrm>
          <a:prstGeom prst="rect">
            <a:avLst/>
          </a:prstGeom>
        </p:spPr>
      </p:pic>
    </p:spTree>
    <p:extLst>
      <p:ext uri="{BB962C8B-B14F-4D97-AF65-F5344CB8AC3E}">
        <p14:creationId xmlns:p14="http://schemas.microsoft.com/office/powerpoint/2010/main" val="3369845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74441"/>
                                        </p:tgtEl>
                                        <p:attrNameLst>
                                          <p:attrName>style.visibility</p:attrName>
                                        </p:attrNameLst>
                                      </p:cBhvr>
                                      <p:to>
                                        <p:strVal val="visible"/>
                                      </p:to>
                                    </p:set>
                                    <p:animEffect transition="in" filter="dissolve">
                                      <p:cBhvr>
                                        <p:cTn id="7" dur="1000"/>
                                        <p:tgtEl>
                                          <p:spTgt spid="274441"/>
                                        </p:tgtEl>
                                      </p:cBhvr>
                                    </p:animEffect>
                                  </p:childTnLst>
                                </p:cTn>
                              </p:par>
                              <p:par>
                                <p:cTn id="8" presetID="1" presetClass="exit" presetSubtype="0" fill="hold" nodeType="withEffect">
                                  <p:stCondLst>
                                    <p:cond delay="0"/>
                                  </p:stCondLst>
                                  <p:childTnLst>
                                    <p:set>
                                      <p:cBhvr>
                                        <p:cTn id="9" dur="1" fill="hold">
                                          <p:stCondLst>
                                            <p:cond delay="0"/>
                                          </p:stCondLst>
                                        </p:cTn>
                                        <p:tgtEl>
                                          <p:spTgt spid="274440"/>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7666" name="Picture 2" descr="http://www.doitpoms.ac.uk/tlplib/xray-diffraction/images/powder-scattering.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599" y="4206716"/>
            <a:ext cx="4044329" cy="2651284"/>
          </a:xfrm>
          <a:prstGeom prst="rect">
            <a:avLst/>
          </a:prstGeom>
          <a:noFill/>
          <a:extLst>
            <a:ext uri="{909E8E84-426E-40DD-AFC4-6F175D3DCCD1}">
              <a14:hiddenFill xmlns:a14="http://schemas.microsoft.com/office/drawing/2010/main">
                <a:solidFill>
                  <a:srgbClr val="FFFFFF"/>
                </a:solidFill>
              </a14:hiddenFill>
            </a:ext>
          </a:extLst>
        </p:spPr>
      </p:pic>
      <p:sp>
        <p:nvSpPr>
          <p:cNvPr id="368642" name="Rectangle 2"/>
          <p:cNvSpPr>
            <a:spLocks noGrp="1" noChangeArrowheads="1"/>
          </p:cNvSpPr>
          <p:nvPr>
            <p:ph type="title"/>
          </p:nvPr>
        </p:nvSpPr>
        <p:spPr>
          <a:xfrm>
            <a:off x="421963" y="30480"/>
            <a:ext cx="8229600" cy="1143000"/>
          </a:xfrm>
        </p:spPr>
        <p:txBody>
          <a:bodyPr>
            <a:normAutofit fontScale="90000"/>
          </a:bodyPr>
          <a:lstStyle/>
          <a:p>
            <a:r>
              <a:rPr lang="en-US" sz="4000" b="1" dirty="0">
                <a:latin typeface="Book Antiqua" pitchFamily="18" charset="0"/>
              </a:rPr>
              <a:t>THE </a:t>
            </a:r>
            <a:r>
              <a:rPr lang="tr-TR" sz="4000" b="1" dirty="0">
                <a:latin typeface="Book Antiqua" pitchFamily="18" charset="0"/>
              </a:rPr>
              <a:t> </a:t>
            </a:r>
            <a:r>
              <a:rPr lang="en-US" sz="4000" b="1" dirty="0">
                <a:latin typeface="Book Antiqua" pitchFamily="18" charset="0"/>
              </a:rPr>
              <a:t>POWDER</a:t>
            </a:r>
            <a:r>
              <a:rPr lang="tr-TR" sz="4000" b="1" dirty="0">
                <a:latin typeface="Book Antiqua" pitchFamily="18" charset="0"/>
              </a:rPr>
              <a:t> </a:t>
            </a:r>
            <a:r>
              <a:rPr lang="en-US" sz="4000" b="1" dirty="0">
                <a:latin typeface="Book Antiqua" pitchFamily="18" charset="0"/>
              </a:rPr>
              <a:t> METHOD</a:t>
            </a:r>
            <a:br>
              <a:rPr lang="en-US" sz="4000" b="1" dirty="0">
                <a:latin typeface="Book Antiqua" pitchFamily="18" charset="0"/>
              </a:rPr>
            </a:br>
            <a:r>
              <a:rPr lang="en-US" sz="3100" b="1" dirty="0">
                <a:solidFill>
                  <a:srgbClr val="7030A0"/>
                </a:solidFill>
                <a:latin typeface="Book Antiqua" pitchFamily="18" charset="0"/>
              </a:rPr>
              <a:t>Least crystal information needed ahead of time</a:t>
            </a:r>
            <a:endParaRPr lang="tr-TR" sz="3100" b="1" dirty="0">
              <a:solidFill>
                <a:srgbClr val="7030A0"/>
              </a:solidFill>
              <a:latin typeface="Book Antiqua" pitchFamily="18" charset="0"/>
            </a:endParaRPr>
          </a:p>
        </p:txBody>
      </p:sp>
      <p:sp>
        <p:nvSpPr>
          <p:cNvPr id="368643" name="Rectangle 3"/>
          <p:cNvSpPr>
            <a:spLocks noGrp="1" noChangeArrowheads="1"/>
          </p:cNvSpPr>
          <p:nvPr>
            <p:ph type="body" idx="1"/>
          </p:nvPr>
        </p:nvSpPr>
        <p:spPr>
          <a:xfrm>
            <a:off x="416237" y="1219200"/>
            <a:ext cx="8422963" cy="1995646"/>
          </a:xfrm>
        </p:spPr>
        <p:txBody>
          <a:bodyPr>
            <a:noAutofit/>
          </a:bodyPr>
          <a:lstStyle/>
          <a:p>
            <a:pPr marL="0" indent="0" algn="just">
              <a:buFont typeface="Wingdings" pitchFamily="2" charset="2"/>
              <a:buNone/>
            </a:pPr>
            <a:r>
              <a:rPr lang="tr-TR" dirty="0"/>
              <a:t>If </a:t>
            </a:r>
            <a:r>
              <a:rPr lang="tr-TR" dirty="0">
                <a:solidFill>
                  <a:schemeClr val="accent2"/>
                </a:solidFill>
              </a:rPr>
              <a:t>a powder </a:t>
            </a:r>
            <a:r>
              <a:rPr lang="tr-TR" dirty="0"/>
              <a:t>is used, </a:t>
            </a:r>
            <a:r>
              <a:rPr lang="tr-TR" dirty="0">
                <a:solidFill>
                  <a:schemeClr val="accent2"/>
                </a:solidFill>
              </a:rPr>
              <a:t>instead of a single crystal</a:t>
            </a:r>
            <a:r>
              <a:rPr lang="tr-TR" dirty="0"/>
              <a:t>, then there is </a:t>
            </a:r>
            <a:r>
              <a:rPr lang="tr-TR" b="1" i="1" dirty="0"/>
              <a:t>no need to rotate</a:t>
            </a:r>
            <a:r>
              <a:rPr lang="tr-TR" dirty="0"/>
              <a:t> the s</a:t>
            </a:r>
            <a:r>
              <a:rPr lang="en-US" dirty="0"/>
              <a:t>ample</a:t>
            </a:r>
            <a:r>
              <a:rPr lang="tr-TR" dirty="0"/>
              <a:t>, because there will always be some crystals at an orientation for which diffraction is permitted. </a:t>
            </a:r>
            <a:endParaRPr lang="en-US" dirty="0"/>
          </a:p>
          <a:p>
            <a:pPr marL="0" indent="0" algn="just">
              <a:buFont typeface="Wingdings" pitchFamily="2" charset="2"/>
              <a:buNone/>
            </a:pPr>
            <a:r>
              <a:rPr lang="en-US" dirty="0"/>
              <a:t>A</a:t>
            </a:r>
            <a:r>
              <a:rPr lang="tr-TR" dirty="0"/>
              <a:t> </a:t>
            </a:r>
            <a:r>
              <a:rPr lang="tr-TR" u="sng" dirty="0"/>
              <a:t>monochromatic</a:t>
            </a:r>
            <a:r>
              <a:rPr lang="tr-TR" dirty="0"/>
              <a:t> X-ray beam is incident on a powdered or polycrystalline sample.</a:t>
            </a:r>
          </a:p>
        </p:txBody>
      </p:sp>
    </p:spTree>
    <p:extLst>
      <p:ext uri="{BB962C8B-B14F-4D97-AF65-F5344CB8AC3E}">
        <p14:creationId xmlns:p14="http://schemas.microsoft.com/office/powerpoint/2010/main" val="1253475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86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864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4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65251" name="Object 3"/>
          <p:cNvGraphicFramePr>
            <a:graphicFrameLocks noChangeAspect="1"/>
          </p:cNvGraphicFramePr>
          <p:nvPr/>
        </p:nvGraphicFramePr>
        <p:xfrm>
          <a:off x="439738" y="1816100"/>
          <a:ext cx="8218487" cy="2463800"/>
        </p:xfrm>
        <a:graphic>
          <a:graphicData uri="http://schemas.openxmlformats.org/presentationml/2006/ole">
            <mc:AlternateContent xmlns:mc="http://schemas.openxmlformats.org/markup-compatibility/2006">
              <mc:Choice xmlns:v="urn:schemas-microsoft-com:vml" Requires="v">
                <p:oleObj name="Equation" r:id="rId3" imgW="8216900" imgH="2463800" progId="">
                  <p:embed/>
                </p:oleObj>
              </mc:Choice>
              <mc:Fallback>
                <p:oleObj name="Equation" r:id="rId3" imgW="8216900" imgH="2463800" progId="">
                  <p:embed/>
                  <p:pic>
                    <p:nvPicPr>
                      <p:cNvPr id="565251"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738" y="1816100"/>
                        <a:ext cx="8218487" cy="246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Rectangle 2"/>
          <p:cNvSpPr>
            <a:spLocks noGrp="1" noChangeArrowheads="1"/>
          </p:cNvSpPr>
          <p:nvPr>
            <p:ph type="title"/>
          </p:nvPr>
        </p:nvSpPr>
        <p:spPr>
          <a:xfrm>
            <a:off x="228600" y="0"/>
            <a:ext cx="8686800" cy="1143000"/>
          </a:xfrm>
        </p:spPr>
        <p:txBody>
          <a:bodyPr>
            <a:normAutofit fontScale="90000"/>
          </a:bodyPr>
          <a:lstStyle/>
          <a:p>
            <a:r>
              <a:rPr lang="en-US" dirty="0"/>
              <a:t>Group: Find the structure factor and extinctions for FCC.</a:t>
            </a:r>
          </a:p>
        </p:txBody>
      </p:sp>
      <p:graphicFrame>
        <p:nvGraphicFramePr>
          <p:cNvPr id="650243" name="Object 3"/>
          <p:cNvGraphicFramePr>
            <a:graphicFrameLocks noChangeAspect="1"/>
          </p:cNvGraphicFramePr>
          <p:nvPr/>
        </p:nvGraphicFramePr>
        <p:xfrm>
          <a:off x="82550" y="2590800"/>
          <a:ext cx="603250" cy="619125"/>
        </p:xfrm>
        <a:graphic>
          <a:graphicData uri="http://schemas.openxmlformats.org/presentationml/2006/ole">
            <mc:AlternateContent xmlns:mc="http://schemas.openxmlformats.org/markup-compatibility/2006">
              <mc:Choice xmlns:v="urn:schemas-microsoft-com:vml" Requires="v">
                <p:oleObj name="Equation" r:id="rId5" imgW="253800" imgH="228600" progId="Equation.3">
                  <p:embed/>
                </p:oleObj>
              </mc:Choice>
              <mc:Fallback>
                <p:oleObj name="Equation" r:id="rId5" imgW="253800" imgH="228600" progId="Equation.3">
                  <p:embed/>
                  <p:pic>
                    <p:nvPicPr>
                      <p:cNvPr id="650243"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550" y="2590800"/>
                        <a:ext cx="603250" cy="619125"/>
                      </a:xfrm>
                      <a:prstGeom prst="rect">
                        <a:avLst/>
                      </a:prstGeom>
                      <a:solidFill>
                        <a:schemeClr val="bg1"/>
                      </a:solidFill>
                      <a:ln>
                        <a:noFill/>
                      </a:ln>
                      <a:extLst>
                        <a:ext uri="{91240B29-F687-4F45-9708-019B960494DF}">
                          <a14:hiddenLine xmlns:a14="http://schemas.microsoft.com/office/drawing/2010/main" w="38100">
                            <a:solidFill>
                              <a:srgbClr val="CC6600"/>
                            </a:solidFill>
                            <a:miter lim="800000"/>
                            <a:headEnd/>
                            <a:tailEnd/>
                          </a14:hiddenLine>
                        </a:ext>
                      </a:extLst>
                    </p:spPr>
                  </p:pic>
                </p:oleObj>
              </mc:Fallback>
            </mc:AlternateContent>
          </a:graphicData>
        </a:graphic>
      </p:graphicFrame>
      <p:graphicFrame>
        <p:nvGraphicFramePr>
          <p:cNvPr id="650245" name="Object 5"/>
          <p:cNvGraphicFramePr>
            <a:graphicFrameLocks noChangeAspect="1"/>
          </p:cNvGraphicFramePr>
          <p:nvPr/>
        </p:nvGraphicFramePr>
        <p:xfrm>
          <a:off x="1397000" y="3505200"/>
          <a:ext cx="508000" cy="457200"/>
        </p:xfrm>
        <a:graphic>
          <a:graphicData uri="http://schemas.openxmlformats.org/presentationml/2006/ole">
            <mc:AlternateContent xmlns:mc="http://schemas.openxmlformats.org/markup-compatibility/2006">
              <mc:Choice xmlns:v="urn:schemas-microsoft-com:vml" Requires="v">
                <p:oleObj name="Equation" r:id="rId7" imgW="253800" imgH="228600" progId="Equation.3">
                  <p:embed/>
                </p:oleObj>
              </mc:Choice>
              <mc:Fallback>
                <p:oleObj name="Equation" r:id="rId7" imgW="253800" imgH="228600" progId="Equation.3">
                  <p:embed/>
                  <p:pic>
                    <p:nvPicPr>
                      <p:cNvPr id="650245"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97000" y="3505200"/>
                        <a:ext cx="508000" cy="457200"/>
                      </a:xfrm>
                      <a:prstGeom prst="rect">
                        <a:avLst/>
                      </a:prstGeom>
                      <a:solidFill>
                        <a:schemeClr val="bg1"/>
                      </a:solidFill>
                      <a:ln>
                        <a:noFill/>
                      </a:ln>
                      <a:extLst>
                        <a:ext uri="{91240B29-F687-4F45-9708-019B960494DF}">
                          <a14:hiddenLine xmlns:a14="http://schemas.microsoft.com/office/drawing/2010/main" w="38100">
                            <a:solidFill>
                              <a:srgbClr val="CC6600"/>
                            </a:solidFill>
                            <a:miter lim="800000"/>
                            <a:headEnd/>
                            <a:tailEnd/>
                          </a14:hiddenLine>
                        </a:ext>
                      </a:extLst>
                    </p:spPr>
                  </p:pic>
                </p:oleObj>
              </mc:Fallback>
            </mc:AlternateContent>
          </a:graphicData>
        </a:graphic>
      </p:graphicFrame>
      <p:graphicFrame>
        <p:nvGraphicFramePr>
          <p:cNvPr id="650246" name="Object 6"/>
          <p:cNvGraphicFramePr>
            <a:graphicFrameLocks noChangeAspect="1"/>
          </p:cNvGraphicFramePr>
          <p:nvPr/>
        </p:nvGraphicFramePr>
        <p:xfrm>
          <a:off x="1397000" y="3886200"/>
          <a:ext cx="508000" cy="457200"/>
        </p:xfrm>
        <a:graphic>
          <a:graphicData uri="http://schemas.openxmlformats.org/presentationml/2006/ole">
            <mc:AlternateContent xmlns:mc="http://schemas.openxmlformats.org/markup-compatibility/2006">
              <mc:Choice xmlns:v="urn:schemas-microsoft-com:vml" Requires="v">
                <p:oleObj name="Equation" r:id="rId8" imgW="253800" imgH="228600" progId="Equation.3">
                  <p:embed/>
                </p:oleObj>
              </mc:Choice>
              <mc:Fallback>
                <p:oleObj name="Equation" r:id="rId8" imgW="253800" imgH="228600" progId="Equation.3">
                  <p:embed/>
                  <p:pic>
                    <p:nvPicPr>
                      <p:cNvPr id="650246"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97000" y="3886200"/>
                        <a:ext cx="508000" cy="457200"/>
                      </a:xfrm>
                      <a:prstGeom prst="rect">
                        <a:avLst/>
                      </a:prstGeom>
                      <a:solidFill>
                        <a:schemeClr val="bg1"/>
                      </a:solidFill>
                      <a:ln>
                        <a:noFill/>
                      </a:ln>
                      <a:extLst>
                        <a:ext uri="{91240B29-F687-4F45-9708-019B960494DF}">
                          <a14:hiddenLine xmlns:a14="http://schemas.microsoft.com/office/drawing/2010/main" w="38100">
                            <a:solidFill>
                              <a:srgbClr val="CC6600"/>
                            </a:solidFill>
                            <a:miter lim="800000"/>
                            <a:headEnd/>
                            <a:tailEnd/>
                          </a14:hiddenLine>
                        </a:ext>
                      </a:extLst>
                    </p:spPr>
                  </p:pic>
                </p:oleObj>
              </mc:Fallback>
            </mc:AlternateContent>
          </a:graphicData>
        </a:graphic>
      </p:graphicFrame>
      <p:sp>
        <p:nvSpPr>
          <p:cNvPr id="8" name="Rectangle 7"/>
          <p:cNvSpPr/>
          <p:nvPr/>
        </p:nvSpPr>
        <p:spPr>
          <a:xfrm>
            <a:off x="152400" y="3200400"/>
            <a:ext cx="76200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9"/>
          <p:cNvPicPr>
            <a:picLocks noChangeAspect="1" noChangeArrowheads="1"/>
          </p:cNvPicPr>
          <p:nvPr/>
        </p:nvPicPr>
        <p:blipFill>
          <a:blip r:embed="rId9"/>
          <a:srcRect/>
          <a:stretch>
            <a:fillRect/>
          </a:stretch>
        </p:blipFill>
        <p:spPr bwMode="auto">
          <a:xfrm>
            <a:off x="2895600" y="1168400"/>
            <a:ext cx="4019550" cy="647700"/>
          </a:xfrm>
          <a:prstGeom prst="rect">
            <a:avLst/>
          </a:prstGeom>
          <a:noFill/>
          <a:ln w="9525">
            <a:noFill/>
            <a:miter lim="800000"/>
            <a:headEnd/>
            <a:tailEnd/>
          </a:ln>
          <a:effectLst/>
        </p:spPr>
      </p:pic>
      <p:graphicFrame>
        <p:nvGraphicFramePr>
          <p:cNvPr id="10" name="Object 10"/>
          <p:cNvGraphicFramePr>
            <a:graphicFrameLocks noChangeAspect="1"/>
          </p:cNvGraphicFramePr>
          <p:nvPr/>
        </p:nvGraphicFramePr>
        <p:xfrm>
          <a:off x="2244079" y="1113305"/>
          <a:ext cx="603250" cy="542925"/>
        </p:xfrm>
        <a:graphic>
          <a:graphicData uri="http://schemas.openxmlformats.org/presentationml/2006/ole">
            <mc:AlternateContent xmlns:mc="http://schemas.openxmlformats.org/markup-compatibility/2006">
              <mc:Choice xmlns:v="urn:schemas-microsoft-com:vml" Requires="v">
                <p:oleObj name="Equation" r:id="rId10" imgW="253800" imgH="228600" progId="Equation.3">
                  <p:embed/>
                </p:oleObj>
              </mc:Choice>
              <mc:Fallback>
                <p:oleObj name="Equation" r:id="rId10" imgW="253800" imgH="228600" progId="Equation.3">
                  <p:embed/>
                  <p:pic>
                    <p:nvPicPr>
                      <p:cNvPr id="10" name="Object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44079" y="1113305"/>
                        <a:ext cx="603250" cy="542925"/>
                      </a:xfrm>
                      <a:prstGeom prst="rect">
                        <a:avLst/>
                      </a:prstGeom>
                      <a:solidFill>
                        <a:schemeClr val="bg1"/>
                      </a:solidFill>
                      <a:ln>
                        <a:noFill/>
                      </a:ln>
                      <a:extLst>
                        <a:ext uri="{91240B29-F687-4F45-9708-019B960494DF}">
                          <a14:hiddenLine xmlns:a14="http://schemas.microsoft.com/office/drawing/2010/main" w="38100">
                            <a:solidFill>
                              <a:srgbClr val="CC66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3281695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44" name="Rectangle 12"/>
          <p:cNvSpPr>
            <a:spLocks noChangeArrowheads="1"/>
          </p:cNvSpPr>
          <p:nvPr/>
        </p:nvSpPr>
        <p:spPr bwMode="auto">
          <a:xfrm>
            <a:off x="323850" y="2349500"/>
            <a:ext cx="4537075" cy="3311525"/>
          </a:xfrm>
          <a:prstGeom prst="rect">
            <a:avLst/>
          </a:prstGeom>
          <a:solidFill>
            <a:srgbClr val="DDF4FF"/>
          </a:solidFill>
          <a:ln w="9525" algn="ctr">
            <a:noFill/>
            <a:miter lim="800000"/>
            <a:headEnd/>
            <a:tailEnd/>
          </a:ln>
          <a:effectLst/>
        </p:spPr>
        <p:txBody>
          <a:bodyPr wrap="none" anchor="ctr"/>
          <a:lstStyle/>
          <a:p>
            <a:pPr marL="660400" indent="-660400">
              <a:lnSpc>
                <a:spcPct val="90000"/>
              </a:lnSpc>
              <a:buFont typeface="Wingdings" pitchFamily="2" charset="2"/>
              <a:buAutoNum type="romanUcPeriod"/>
            </a:pPr>
            <a:endParaRPr lang="tr-TR" sz="1800"/>
          </a:p>
        </p:txBody>
      </p:sp>
      <p:sp>
        <p:nvSpPr>
          <p:cNvPr id="274442" name="Rectangle 10"/>
          <p:cNvSpPr>
            <a:spLocks noChangeArrowheads="1"/>
          </p:cNvSpPr>
          <p:nvPr/>
        </p:nvSpPr>
        <p:spPr bwMode="auto">
          <a:xfrm>
            <a:off x="4932363" y="2349500"/>
            <a:ext cx="3816350" cy="3311525"/>
          </a:xfrm>
          <a:prstGeom prst="rect">
            <a:avLst/>
          </a:prstGeom>
          <a:solidFill>
            <a:srgbClr val="DDF4FF"/>
          </a:solidFill>
          <a:ln w="9525" algn="ctr">
            <a:noFill/>
            <a:miter lim="800000"/>
            <a:headEnd/>
            <a:tailEnd/>
          </a:ln>
          <a:effectLst/>
        </p:spPr>
        <p:txBody>
          <a:bodyPr wrap="none" anchor="ctr"/>
          <a:lstStyle/>
          <a:p>
            <a:pPr marL="660400" indent="-660400">
              <a:lnSpc>
                <a:spcPct val="90000"/>
              </a:lnSpc>
              <a:buFont typeface="Wingdings" pitchFamily="2" charset="2"/>
              <a:buAutoNum type="romanUcPeriod"/>
            </a:pPr>
            <a:endParaRPr lang="tr-TR" sz="1800"/>
          </a:p>
        </p:txBody>
      </p:sp>
      <p:pic>
        <p:nvPicPr>
          <p:cNvPr id="274441" name="Picture 9" descr="Powder diffraction image"/>
          <p:cNvPicPr>
            <a:picLocks noChangeAspect="1" noChangeArrowheads="1"/>
          </p:cNvPicPr>
          <p:nvPr/>
        </p:nvPicPr>
        <p:blipFill>
          <a:blip r:embed="rId2">
            <a:clrChange>
              <a:clrFrom>
                <a:srgbClr val="FFFFFF"/>
              </a:clrFrom>
              <a:clrTo>
                <a:srgbClr val="FFFFFF">
                  <a:alpha val="0"/>
                </a:srgbClr>
              </a:clrTo>
            </a:clrChange>
          </a:blip>
          <a:srcRect t="-2930" b="-4541"/>
          <a:stretch>
            <a:fillRect/>
          </a:stretch>
        </p:blipFill>
        <p:spPr bwMode="auto">
          <a:xfrm>
            <a:off x="5076825" y="2708275"/>
            <a:ext cx="3598863" cy="2592388"/>
          </a:xfrm>
          <a:prstGeom prst="rect">
            <a:avLst/>
          </a:prstGeom>
          <a:noFill/>
          <a:ln w="9525">
            <a:noFill/>
            <a:miter lim="800000"/>
            <a:headEnd/>
            <a:tailEnd/>
          </a:ln>
        </p:spPr>
      </p:pic>
      <p:pic>
        <p:nvPicPr>
          <p:cNvPr id="274440" name="Picture 8" descr="Powder diffraction image"/>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5076825" y="2708275"/>
            <a:ext cx="3600450" cy="2571750"/>
          </a:xfrm>
          <a:prstGeom prst="rect">
            <a:avLst/>
          </a:prstGeom>
          <a:noFill/>
          <a:ln w="9525">
            <a:noFill/>
            <a:miter lim="800000"/>
            <a:headEnd/>
            <a:tailEnd/>
          </a:ln>
        </p:spPr>
      </p:pic>
      <p:pic>
        <p:nvPicPr>
          <p:cNvPr id="274439" name="Picture 7" descr="Powder diffraction image"/>
          <p:cNvPicPr>
            <a:picLocks noChangeAspect="1" noChangeArrowheads="1"/>
          </p:cNvPicPr>
          <p:nvPr/>
        </p:nvPicPr>
        <p:blipFill>
          <a:blip r:embed="rId4">
            <a:clrChange>
              <a:clrFrom>
                <a:srgbClr val="FFFFFF"/>
              </a:clrFrom>
              <a:clrTo>
                <a:srgbClr val="FFFFFF">
                  <a:alpha val="0"/>
                </a:srgbClr>
              </a:clrTo>
            </a:clrChange>
          </a:blip>
          <a:srcRect t="-12213" b="-32996"/>
          <a:stretch>
            <a:fillRect/>
          </a:stretch>
        </p:blipFill>
        <p:spPr bwMode="auto">
          <a:xfrm>
            <a:off x="5076825" y="2708275"/>
            <a:ext cx="3600450" cy="2566988"/>
          </a:xfrm>
          <a:prstGeom prst="rect">
            <a:avLst/>
          </a:prstGeom>
          <a:noFill/>
          <a:ln w="9525">
            <a:noFill/>
            <a:miter lim="800000"/>
            <a:headEnd/>
            <a:tailEnd/>
          </a:ln>
        </p:spPr>
      </p:pic>
      <p:grpSp>
        <p:nvGrpSpPr>
          <p:cNvPr id="12" name="Group 4"/>
          <p:cNvGrpSpPr>
            <a:grpSpLocks/>
          </p:cNvGrpSpPr>
          <p:nvPr/>
        </p:nvGrpSpPr>
        <p:grpSpPr bwMode="auto">
          <a:xfrm>
            <a:off x="4859338" y="2318860"/>
            <a:ext cx="4356100" cy="3343752"/>
            <a:chOff x="3016" y="1706"/>
            <a:chExt cx="2517" cy="1814"/>
          </a:xfrm>
        </p:grpSpPr>
        <p:grpSp>
          <p:nvGrpSpPr>
            <p:cNvPr id="13" name="Group 5"/>
            <p:cNvGrpSpPr>
              <a:grpSpLocks/>
            </p:cNvGrpSpPr>
            <p:nvPr/>
          </p:nvGrpSpPr>
          <p:grpSpPr bwMode="auto">
            <a:xfrm>
              <a:off x="3016" y="1706"/>
              <a:ext cx="2496" cy="1814"/>
              <a:chOff x="1746" y="1842"/>
              <a:chExt cx="2496" cy="1814"/>
            </a:xfrm>
          </p:grpSpPr>
          <p:pic>
            <p:nvPicPr>
              <p:cNvPr id="18" name="Picture 6"/>
              <p:cNvPicPr>
                <a:picLocks noChangeAspect="1" noChangeArrowheads="1"/>
              </p:cNvPicPr>
              <p:nvPr/>
            </p:nvPicPr>
            <p:blipFill>
              <a:blip r:embed="rId5"/>
              <a:srcRect l="24902" t="27365" r="34489" b="33269"/>
              <a:stretch>
                <a:fillRect/>
              </a:stretch>
            </p:blipFill>
            <p:spPr bwMode="auto">
              <a:xfrm>
                <a:off x="1746" y="1842"/>
                <a:ext cx="2495" cy="1814"/>
              </a:xfrm>
              <a:prstGeom prst="rect">
                <a:avLst/>
              </a:prstGeom>
              <a:noFill/>
              <a:ln w="9525" algn="ctr">
                <a:noFill/>
                <a:miter lim="800000"/>
                <a:headEnd/>
                <a:tailEnd/>
              </a:ln>
              <a:effectLst/>
            </p:spPr>
          </p:pic>
          <p:sp>
            <p:nvSpPr>
              <p:cNvPr id="19" name="Rectangle 7"/>
              <p:cNvSpPr>
                <a:spLocks noChangeArrowheads="1"/>
              </p:cNvSpPr>
              <p:nvPr/>
            </p:nvSpPr>
            <p:spPr bwMode="auto">
              <a:xfrm>
                <a:off x="1791" y="1842"/>
                <a:ext cx="908" cy="227"/>
              </a:xfrm>
              <a:prstGeom prst="rect">
                <a:avLst/>
              </a:prstGeom>
              <a:solidFill>
                <a:schemeClr val="bg1"/>
              </a:solidFill>
              <a:ln w="9525" algn="ctr">
                <a:noFill/>
                <a:miter lim="800000"/>
                <a:headEnd/>
                <a:tailEnd/>
              </a:ln>
              <a:effectLst/>
            </p:spPr>
            <p:txBody>
              <a:bodyPr wrap="none" anchor="ctr"/>
              <a:lstStyle/>
              <a:p>
                <a:endParaRPr lang="en-US"/>
              </a:p>
            </p:txBody>
          </p:sp>
          <p:sp>
            <p:nvSpPr>
              <p:cNvPr id="20" name="Rectangle 8"/>
              <p:cNvSpPr>
                <a:spLocks noChangeArrowheads="1"/>
              </p:cNvSpPr>
              <p:nvPr/>
            </p:nvSpPr>
            <p:spPr bwMode="auto">
              <a:xfrm>
                <a:off x="3515" y="3067"/>
                <a:ext cx="727" cy="181"/>
              </a:xfrm>
              <a:prstGeom prst="rect">
                <a:avLst/>
              </a:prstGeom>
              <a:solidFill>
                <a:schemeClr val="bg1"/>
              </a:solidFill>
              <a:ln w="9525" algn="ctr">
                <a:noFill/>
                <a:miter lim="800000"/>
                <a:headEnd/>
                <a:tailEnd/>
              </a:ln>
              <a:effectLst/>
            </p:spPr>
            <p:txBody>
              <a:bodyPr wrap="none" anchor="ctr"/>
              <a:lstStyle/>
              <a:p>
                <a:endParaRPr lang="en-US"/>
              </a:p>
            </p:txBody>
          </p:sp>
        </p:grpSp>
        <p:sp>
          <p:nvSpPr>
            <p:cNvPr id="14" name="AutoShape 9"/>
            <p:cNvSpPr>
              <a:spLocks noChangeArrowheads="1"/>
            </p:cNvSpPr>
            <p:nvPr/>
          </p:nvSpPr>
          <p:spPr bwMode="auto">
            <a:xfrm>
              <a:off x="3832" y="2932"/>
              <a:ext cx="182" cy="181"/>
            </a:xfrm>
            <a:custGeom>
              <a:avLst/>
              <a:gdLst>
                <a:gd name="G0" fmla="+- 2054373 0 0"/>
                <a:gd name="G1" fmla="+- -8502983 0 0"/>
                <a:gd name="G2" fmla="+- 2054373 0 -8502983"/>
                <a:gd name="G3" fmla="+- 10800 0 0"/>
                <a:gd name="G4" fmla="+- 0 0 2054373"/>
                <a:gd name="T0" fmla="*/ 360 256 1"/>
                <a:gd name="T1" fmla="*/ 0 256 1"/>
                <a:gd name="G5" fmla="+- G2 T0 T1"/>
                <a:gd name="G6" fmla="?: G2 G2 G5"/>
                <a:gd name="G7" fmla="+- 0 0 G6"/>
                <a:gd name="G8" fmla="+- 7225 0 0"/>
                <a:gd name="G9" fmla="+- 0 0 -8502983"/>
                <a:gd name="G10" fmla="+- 7225 0 2700"/>
                <a:gd name="G11" fmla="cos G10 2054373"/>
                <a:gd name="G12" fmla="sin G10 2054373"/>
                <a:gd name="G13" fmla="cos 13500 2054373"/>
                <a:gd name="G14" fmla="sin 13500 2054373"/>
                <a:gd name="G15" fmla="+- G11 10800 0"/>
                <a:gd name="G16" fmla="+- G12 10800 0"/>
                <a:gd name="G17" fmla="+- G13 10800 0"/>
                <a:gd name="G18" fmla="+- G14 10800 0"/>
                <a:gd name="G19" fmla="*/ 7225 1 2"/>
                <a:gd name="G20" fmla="+- G19 5400 0"/>
                <a:gd name="G21" fmla="cos G20 2054373"/>
                <a:gd name="G22" fmla="sin G20 2054373"/>
                <a:gd name="G23" fmla="+- G21 10800 0"/>
                <a:gd name="G24" fmla="+- G12 G23 G22"/>
                <a:gd name="G25" fmla="+- G22 G23 G11"/>
                <a:gd name="G26" fmla="cos 10800 2054373"/>
                <a:gd name="G27" fmla="sin 10800 2054373"/>
                <a:gd name="G28" fmla="cos 7225 2054373"/>
                <a:gd name="G29" fmla="sin 7225 2054373"/>
                <a:gd name="G30" fmla="+- G26 10800 0"/>
                <a:gd name="G31" fmla="+- G27 10800 0"/>
                <a:gd name="G32" fmla="+- G28 10800 0"/>
                <a:gd name="G33" fmla="+- G29 10800 0"/>
                <a:gd name="G34" fmla="+- G19 5400 0"/>
                <a:gd name="G35" fmla="cos G34 -8502983"/>
                <a:gd name="G36" fmla="sin G34 -8502983"/>
                <a:gd name="G37" fmla="+/ -8502983 2054373 2"/>
                <a:gd name="T2" fmla="*/ 180 256 1"/>
                <a:gd name="T3" fmla="*/ 0 256 1"/>
                <a:gd name="G38" fmla="+- G37 T2 T3"/>
                <a:gd name="G39" fmla="?: G2 G37 G38"/>
                <a:gd name="G40" fmla="cos 10800 G39"/>
                <a:gd name="G41" fmla="sin 10800 G39"/>
                <a:gd name="G42" fmla="cos 7225 G39"/>
                <a:gd name="G43" fmla="sin 7225 G39"/>
                <a:gd name="G44" fmla="+- G40 10800 0"/>
                <a:gd name="G45" fmla="+- G41 10800 0"/>
                <a:gd name="G46" fmla="+- G42 10800 0"/>
                <a:gd name="G47" fmla="+- G43 10800 0"/>
                <a:gd name="G48" fmla="+- G35 10800 0"/>
                <a:gd name="G49" fmla="+- G36 10800 0"/>
                <a:gd name="T4" fmla="*/ 17857 w 21600"/>
                <a:gd name="T5" fmla="*/ 2624 h 21600"/>
                <a:gd name="T6" fmla="*/ 5037 w 21600"/>
                <a:gd name="T7" fmla="*/ 3869 h 21600"/>
                <a:gd name="T8" fmla="*/ 15521 w 21600"/>
                <a:gd name="T9" fmla="*/ 5330 h 21600"/>
                <a:gd name="T10" fmla="*/ 22329 w 21600"/>
                <a:gd name="T11" fmla="*/ 17823 h 21600"/>
                <a:gd name="T12" fmla="*/ 16163 w 21600"/>
                <a:gd name="T13" fmla="*/ 19321 h 21600"/>
                <a:gd name="T14" fmla="*/ 14664 w 21600"/>
                <a:gd name="T15" fmla="*/ 13154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6970" y="14558"/>
                  </a:moveTo>
                  <a:cubicBezTo>
                    <a:pt x="17660" y="13426"/>
                    <a:pt x="18025" y="12125"/>
                    <a:pt x="18025" y="10800"/>
                  </a:cubicBezTo>
                  <a:cubicBezTo>
                    <a:pt x="18025" y="6809"/>
                    <a:pt x="14790" y="3575"/>
                    <a:pt x="10800" y="3575"/>
                  </a:cubicBezTo>
                  <a:cubicBezTo>
                    <a:pt x="9112" y="3574"/>
                    <a:pt x="7478" y="4165"/>
                    <a:pt x="6180" y="5244"/>
                  </a:cubicBezTo>
                  <a:lnTo>
                    <a:pt x="3894" y="2495"/>
                  </a:lnTo>
                  <a:cubicBezTo>
                    <a:pt x="5834" y="883"/>
                    <a:pt x="8277" y="-1"/>
                    <a:pt x="10800" y="0"/>
                  </a:cubicBezTo>
                  <a:cubicBezTo>
                    <a:pt x="16764" y="0"/>
                    <a:pt x="21600" y="4835"/>
                    <a:pt x="21600" y="10800"/>
                  </a:cubicBezTo>
                  <a:cubicBezTo>
                    <a:pt x="21600" y="12781"/>
                    <a:pt x="21054" y="14725"/>
                    <a:pt x="20023" y="16418"/>
                  </a:cubicBezTo>
                  <a:lnTo>
                    <a:pt x="22329" y="17823"/>
                  </a:lnTo>
                  <a:lnTo>
                    <a:pt x="16163" y="19321"/>
                  </a:lnTo>
                  <a:lnTo>
                    <a:pt x="14664" y="13154"/>
                  </a:lnTo>
                  <a:lnTo>
                    <a:pt x="16970" y="14558"/>
                  </a:lnTo>
                  <a:close/>
                </a:path>
              </a:pathLst>
            </a:custGeom>
            <a:solidFill>
              <a:schemeClr val="accent2"/>
            </a:solidFill>
            <a:ln w="9525" algn="ctr">
              <a:noFill/>
              <a:miter lim="800000"/>
              <a:headEnd/>
              <a:tailEnd/>
            </a:ln>
            <a:effectLst/>
          </p:spPr>
          <p:txBody>
            <a:bodyPr wrap="none" anchor="ctr"/>
            <a:lstStyle/>
            <a:p>
              <a:endParaRPr lang="en-US"/>
            </a:p>
          </p:txBody>
        </p:sp>
        <p:sp>
          <p:nvSpPr>
            <p:cNvPr id="15" name="AutoShape 10"/>
            <p:cNvSpPr>
              <a:spLocks noChangeArrowheads="1"/>
            </p:cNvSpPr>
            <p:nvPr/>
          </p:nvSpPr>
          <p:spPr bwMode="auto">
            <a:xfrm flipH="1">
              <a:off x="3288" y="2523"/>
              <a:ext cx="182" cy="635"/>
            </a:xfrm>
            <a:custGeom>
              <a:avLst/>
              <a:gdLst>
                <a:gd name="G0" fmla="+- 1756082 0 0"/>
                <a:gd name="G1" fmla="+- -3951991 0 0"/>
                <a:gd name="G2" fmla="+- 1756082 0 -3951991"/>
                <a:gd name="G3" fmla="+- 10800 0 0"/>
                <a:gd name="G4" fmla="+- 0 0 1756082"/>
                <a:gd name="T0" fmla="*/ 360 256 1"/>
                <a:gd name="T1" fmla="*/ 0 256 1"/>
                <a:gd name="G5" fmla="+- G2 T0 T1"/>
                <a:gd name="G6" fmla="?: G2 G2 G5"/>
                <a:gd name="G7" fmla="+- 0 0 G6"/>
                <a:gd name="G8" fmla="+- 8109 0 0"/>
                <a:gd name="G9" fmla="+- 0 0 -3951991"/>
                <a:gd name="G10" fmla="+- 8109 0 2700"/>
                <a:gd name="G11" fmla="cos G10 1756082"/>
                <a:gd name="G12" fmla="sin G10 1756082"/>
                <a:gd name="G13" fmla="cos 13500 1756082"/>
                <a:gd name="G14" fmla="sin 13500 1756082"/>
                <a:gd name="G15" fmla="+- G11 10800 0"/>
                <a:gd name="G16" fmla="+- G12 10800 0"/>
                <a:gd name="G17" fmla="+- G13 10800 0"/>
                <a:gd name="G18" fmla="+- G14 10800 0"/>
                <a:gd name="G19" fmla="*/ 8109 1 2"/>
                <a:gd name="G20" fmla="+- G19 5400 0"/>
                <a:gd name="G21" fmla="cos G20 1756082"/>
                <a:gd name="G22" fmla="sin G20 1756082"/>
                <a:gd name="G23" fmla="+- G21 10800 0"/>
                <a:gd name="G24" fmla="+- G12 G23 G22"/>
                <a:gd name="G25" fmla="+- G22 G23 G11"/>
                <a:gd name="G26" fmla="cos 10800 1756082"/>
                <a:gd name="G27" fmla="sin 10800 1756082"/>
                <a:gd name="G28" fmla="cos 8109 1756082"/>
                <a:gd name="G29" fmla="sin 8109 1756082"/>
                <a:gd name="G30" fmla="+- G26 10800 0"/>
                <a:gd name="G31" fmla="+- G27 10800 0"/>
                <a:gd name="G32" fmla="+- G28 10800 0"/>
                <a:gd name="G33" fmla="+- G29 10800 0"/>
                <a:gd name="G34" fmla="+- G19 5400 0"/>
                <a:gd name="G35" fmla="cos G34 -3951991"/>
                <a:gd name="G36" fmla="sin G34 -3951991"/>
                <a:gd name="G37" fmla="+/ -3951991 1756082 2"/>
                <a:gd name="T2" fmla="*/ 180 256 1"/>
                <a:gd name="T3" fmla="*/ 0 256 1"/>
                <a:gd name="G38" fmla="+- G37 T2 T3"/>
                <a:gd name="G39" fmla="?: G2 G37 G38"/>
                <a:gd name="G40" fmla="cos 10800 G39"/>
                <a:gd name="G41" fmla="sin 10800 G39"/>
                <a:gd name="G42" fmla="cos 8109 G39"/>
                <a:gd name="G43" fmla="sin 8109 G39"/>
                <a:gd name="G44" fmla="+- G40 10800 0"/>
                <a:gd name="G45" fmla="+- G41 10800 0"/>
                <a:gd name="G46" fmla="+- G42 10800 0"/>
                <a:gd name="G47" fmla="+- G43 10800 0"/>
                <a:gd name="G48" fmla="+- G35 10800 0"/>
                <a:gd name="G49" fmla="+- G36 10800 0"/>
                <a:gd name="T4" fmla="*/ 21141 w 21600"/>
                <a:gd name="T5" fmla="*/ 7686 h 21600"/>
                <a:gd name="T6" fmla="*/ 15484 w 21600"/>
                <a:gd name="T7" fmla="*/ 2586 h 21600"/>
                <a:gd name="T8" fmla="*/ 18564 w 21600"/>
                <a:gd name="T9" fmla="*/ 8462 h 21600"/>
                <a:gd name="T10" fmla="*/ 22850 w 21600"/>
                <a:gd name="T11" fmla="*/ 16885 h 21600"/>
                <a:gd name="T12" fmla="*/ 17415 w 21600"/>
                <a:gd name="T13" fmla="*/ 18673 h 21600"/>
                <a:gd name="T14" fmla="*/ 15628 w 21600"/>
                <a:gd name="T15" fmla="*/ 13238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8038" y="14455"/>
                  </a:moveTo>
                  <a:cubicBezTo>
                    <a:pt x="18610" y="13322"/>
                    <a:pt x="18909" y="12069"/>
                    <a:pt x="18909" y="10800"/>
                  </a:cubicBezTo>
                  <a:cubicBezTo>
                    <a:pt x="18909" y="7887"/>
                    <a:pt x="17347" y="5198"/>
                    <a:pt x="14817" y="3756"/>
                  </a:cubicBezTo>
                  <a:lnTo>
                    <a:pt x="16150" y="1418"/>
                  </a:lnTo>
                  <a:cubicBezTo>
                    <a:pt x="19519" y="3340"/>
                    <a:pt x="21600" y="6921"/>
                    <a:pt x="21600" y="10800"/>
                  </a:cubicBezTo>
                  <a:cubicBezTo>
                    <a:pt x="21600" y="12491"/>
                    <a:pt x="21202" y="14159"/>
                    <a:pt x="20440" y="15668"/>
                  </a:cubicBezTo>
                  <a:lnTo>
                    <a:pt x="22850" y="16885"/>
                  </a:lnTo>
                  <a:lnTo>
                    <a:pt x="17415" y="18673"/>
                  </a:lnTo>
                  <a:lnTo>
                    <a:pt x="15628" y="13238"/>
                  </a:lnTo>
                  <a:lnTo>
                    <a:pt x="18038" y="14455"/>
                  </a:lnTo>
                  <a:close/>
                </a:path>
              </a:pathLst>
            </a:custGeom>
            <a:solidFill>
              <a:schemeClr val="accent2"/>
            </a:solidFill>
            <a:ln w="9525" algn="ctr">
              <a:noFill/>
              <a:miter lim="800000"/>
              <a:headEnd/>
              <a:tailEnd/>
            </a:ln>
            <a:effectLst/>
          </p:spPr>
          <p:txBody>
            <a:bodyPr wrap="none" anchor="ctr"/>
            <a:lstStyle/>
            <a:p>
              <a:endParaRPr lang="en-US"/>
            </a:p>
          </p:txBody>
        </p:sp>
        <p:pic>
          <p:nvPicPr>
            <p:cNvPr id="16" name="Picture 11"/>
            <p:cNvPicPr>
              <a:picLocks noChangeAspect="1" noChangeArrowheads="1"/>
            </p:cNvPicPr>
            <p:nvPr/>
          </p:nvPicPr>
          <p:blipFill>
            <a:blip r:embed="rId6"/>
            <a:srcRect l="42451" t="27562" r="33923" b="33371"/>
            <a:stretch>
              <a:fillRect/>
            </a:stretch>
          </p:blipFill>
          <p:spPr bwMode="auto">
            <a:xfrm>
              <a:off x="4078" y="1711"/>
              <a:ext cx="1455" cy="1804"/>
            </a:xfrm>
            <a:prstGeom prst="rect">
              <a:avLst/>
            </a:prstGeom>
            <a:solidFill>
              <a:schemeClr val="bg1"/>
            </a:solidFill>
            <a:ln w="9525" algn="ctr">
              <a:noFill/>
              <a:miter lim="800000"/>
              <a:headEnd/>
              <a:tailEnd/>
            </a:ln>
            <a:effectLst/>
          </p:spPr>
        </p:pic>
        <p:sp>
          <p:nvSpPr>
            <p:cNvPr id="17" name="Rectangle 12"/>
            <p:cNvSpPr>
              <a:spLocks noChangeArrowheads="1"/>
            </p:cNvSpPr>
            <p:nvPr/>
          </p:nvSpPr>
          <p:spPr bwMode="auto">
            <a:xfrm>
              <a:off x="4876" y="2886"/>
              <a:ext cx="635" cy="227"/>
            </a:xfrm>
            <a:prstGeom prst="rect">
              <a:avLst/>
            </a:prstGeom>
            <a:solidFill>
              <a:schemeClr val="bg1"/>
            </a:solidFill>
            <a:ln w="9525" algn="ctr">
              <a:noFill/>
              <a:miter lim="800000"/>
              <a:headEnd/>
              <a:tailEnd/>
            </a:ln>
            <a:effectLst/>
          </p:spPr>
          <p:txBody>
            <a:bodyPr wrap="none" anchor="ctr"/>
            <a:lstStyle/>
            <a:p>
              <a:endParaRPr lang="en-US"/>
            </a:p>
          </p:txBody>
        </p:sp>
      </p:grpSp>
      <p:sp>
        <p:nvSpPr>
          <p:cNvPr id="23" name="Rectangle 6">
            <a:extLst>
              <a:ext uri="{FF2B5EF4-FFF2-40B4-BE49-F238E27FC236}">
                <a16:creationId xmlns:a16="http://schemas.microsoft.com/office/drawing/2014/main" id="{CBAA8D7D-804B-4793-839E-D2A90101861F}"/>
              </a:ext>
            </a:extLst>
          </p:cNvPr>
          <p:cNvSpPr>
            <a:spLocks noChangeArrowheads="1"/>
          </p:cNvSpPr>
          <p:nvPr/>
        </p:nvSpPr>
        <p:spPr bwMode="auto">
          <a:xfrm>
            <a:off x="346540" y="2561057"/>
            <a:ext cx="4464050" cy="3313112"/>
          </a:xfrm>
          <a:prstGeom prst="rect">
            <a:avLst/>
          </a:prstGeom>
          <a:noFill/>
          <a:ln w="9525">
            <a:noFill/>
            <a:miter lim="800000"/>
            <a:headEnd/>
            <a:tailEnd/>
          </a:ln>
          <a:effectLst/>
        </p:spPr>
        <p:txBody>
          <a:bodyPr lIns="54000" tIns="10800" rIns="54000" bIns="10800"/>
          <a:lstStyle/>
          <a:p>
            <a:pPr marL="342900" indent="-342900" algn="just">
              <a:buFont typeface="Wingdings" pitchFamily="2" charset="2"/>
              <a:buChar char="¢"/>
            </a:pPr>
            <a:r>
              <a:rPr lang="en-US" sz="2200" dirty="0"/>
              <a:t>A sample of some hundreds of crystals (i.e. a powdered sample) show that the diffracted beams form continuous cones. </a:t>
            </a:r>
          </a:p>
          <a:p>
            <a:pPr marL="342900" indent="-342900" algn="just">
              <a:buFont typeface="Wingdings" pitchFamily="2" charset="2"/>
              <a:buChar char="¢"/>
            </a:pPr>
            <a:r>
              <a:rPr lang="en-US" sz="2200" dirty="0"/>
              <a:t>A circle of film or rotating detector is used to record the diffraction pattern as shown. </a:t>
            </a:r>
          </a:p>
          <a:p>
            <a:pPr marL="342900" indent="-342900" algn="just">
              <a:buFont typeface="Wingdings" pitchFamily="2" charset="2"/>
              <a:buChar char="¢"/>
            </a:pPr>
            <a:r>
              <a:rPr lang="en-US" sz="2200" dirty="0"/>
              <a:t>Each cone intersects the film giving diffraction arcs.</a:t>
            </a:r>
          </a:p>
        </p:txBody>
      </p:sp>
      <p:sp>
        <p:nvSpPr>
          <p:cNvPr id="2" name="Rectangle 2">
            <a:extLst>
              <a:ext uri="{FF2B5EF4-FFF2-40B4-BE49-F238E27FC236}">
                <a16:creationId xmlns:a16="http://schemas.microsoft.com/office/drawing/2014/main" id="{6AF842B7-D94F-A3AB-4896-E3017CF60F59}"/>
              </a:ext>
            </a:extLst>
          </p:cNvPr>
          <p:cNvSpPr txBox="1">
            <a:spLocks noChangeArrowheads="1"/>
          </p:cNvSpPr>
          <p:nvPr/>
        </p:nvSpPr>
        <p:spPr>
          <a:xfrm>
            <a:off x="1440473" y="5791200"/>
            <a:ext cx="6263054"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a:latin typeface="Book Antiqua" pitchFamily="18" charset="0"/>
              </a:rPr>
              <a:t>The Powder Method</a:t>
            </a:r>
            <a:endParaRPr lang="en-US" sz="3600" b="1" dirty="0">
              <a:latin typeface="Book Antiqua" pitchFamily="18" charset="0"/>
            </a:endParaRPr>
          </a:p>
        </p:txBody>
      </p:sp>
    </p:spTree>
    <p:extLst>
      <p:ext uri="{BB962C8B-B14F-4D97-AF65-F5344CB8AC3E}">
        <p14:creationId xmlns:p14="http://schemas.microsoft.com/office/powerpoint/2010/main" val="792101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xit" presetSubtype="0" fill="hold" nodeType="withEffect">
                                  <p:stCondLst>
                                    <p:cond delay="0"/>
                                  </p:stCondLst>
                                  <p:childTnLst>
                                    <p:animEffect transition="out" filter="dissolve">
                                      <p:cBhvr>
                                        <p:cTn id="6" dur="1000"/>
                                        <p:tgtEl>
                                          <p:spTgt spid="274439"/>
                                        </p:tgtEl>
                                      </p:cBhvr>
                                    </p:animEffect>
                                    <p:set>
                                      <p:cBhvr>
                                        <p:cTn id="7" dur="1" fill="hold">
                                          <p:stCondLst>
                                            <p:cond delay="999"/>
                                          </p:stCondLst>
                                        </p:cTn>
                                        <p:tgtEl>
                                          <p:spTgt spid="274439"/>
                                        </p:tgtEl>
                                        <p:attrNameLst>
                                          <p:attrName>style.visibility</p:attrName>
                                        </p:attrNameLst>
                                      </p:cBhvr>
                                      <p:to>
                                        <p:strVal val="hidden"/>
                                      </p:to>
                                    </p:set>
                                  </p:childTnLst>
                                </p:cTn>
                              </p:par>
                              <p:par>
                                <p:cTn id="8" presetID="9" presetClass="entr" presetSubtype="0" fill="hold" nodeType="withEffect">
                                  <p:stCondLst>
                                    <p:cond delay="0"/>
                                  </p:stCondLst>
                                  <p:childTnLst>
                                    <p:set>
                                      <p:cBhvr>
                                        <p:cTn id="9" dur="1" fill="hold">
                                          <p:stCondLst>
                                            <p:cond delay="0"/>
                                          </p:stCondLst>
                                        </p:cTn>
                                        <p:tgtEl>
                                          <p:spTgt spid="274440"/>
                                        </p:tgtEl>
                                        <p:attrNameLst>
                                          <p:attrName>style.visibility</p:attrName>
                                        </p:attrNameLst>
                                      </p:cBhvr>
                                      <p:to>
                                        <p:strVal val="visible"/>
                                      </p:to>
                                    </p:set>
                                    <p:animEffect transition="in" filter="dissolve">
                                      <p:cBhvr>
                                        <p:cTn id="10" dur="1000"/>
                                        <p:tgtEl>
                                          <p:spTgt spid="274440"/>
                                        </p:tgtEl>
                                      </p:cBhvr>
                                    </p:animEffect>
                                  </p:childTnLst>
                                </p:cTn>
                              </p:par>
                              <p:par>
                                <p:cTn id="11" presetID="9" presetClass="exit" presetSubtype="0" fill="hold" nodeType="withEffect">
                                  <p:stCondLst>
                                    <p:cond delay="0"/>
                                  </p:stCondLst>
                                  <p:childTnLst>
                                    <p:animEffect transition="out" filter="dissolve">
                                      <p:cBhvr>
                                        <p:cTn id="12" dur="1000"/>
                                        <p:tgtEl>
                                          <p:spTgt spid="274440"/>
                                        </p:tgtEl>
                                      </p:cBhvr>
                                    </p:animEffect>
                                    <p:set>
                                      <p:cBhvr>
                                        <p:cTn id="13" dur="1" fill="hold">
                                          <p:stCondLst>
                                            <p:cond delay="999"/>
                                          </p:stCondLst>
                                        </p:cTn>
                                        <p:tgtEl>
                                          <p:spTgt spid="274440"/>
                                        </p:tgtEl>
                                        <p:attrNameLst>
                                          <p:attrName>style.visibility</p:attrName>
                                        </p:attrNameLst>
                                      </p:cBhvr>
                                      <p:to>
                                        <p:strVal val="hidden"/>
                                      </p:to>
                                    </p:set>
                                  </p:childTnLst>
                                </p:cTn>
                              </p:par>
                              <p:par>
                                <p:cTn id="14" presetID="9" presetClass="entr" presetSubtype="0" fill="hold" nodeType="withEffect">
                                  <p:stCondLst>
                                    <p:cond delay="0"/>
                                  </p:stCondLst>
                                  <p:childTnLst>
                                    <p:set>
                                      <p:cBhvr>
                                        <p:cTn id="15" dur="1" fill="hold">
                                          <p:stCondLst>
                                            <p:cond delay="0"/>
                                          </p:stCondLst>
                                        </p:cTn>
                                        <p:tgtEl>
                                          <p:spTgt spid="274441"/>
                                        </p:tgtEl>
                                        <p:attrNameLst>
                                          <p:attrName>style.visibility</p:attrName>
                                        </p:attrNameLst>
                                      </p:cBhvr>
                                      <p:to>
                                        <p:strVal val="visible"/>
                                      </p:to>
                                    </p:set>
                                    <p:animEffect transition="in" filter="dissolve">
                                      <p:cBhvr>
                                        <p:cTn id="16" dur="1000"/>
                                        <p:tgtEl>
                                          <p:spTgt spid="274441"/>
                                        </p:tgtEl>
                                      </p:cBhvr>
                                    </p:animEffec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9"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dissolve">
                                      <p:cBhvr>
                                        <p:cTn id="21"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323EDF56-6BB9-4283-956D-149A0EA36B21}" type="slidenum">
              <a:rPr lang="en-US"/>
              <a:pPr/>
              <a:t>31</a:t>
            </a:fld>
            <a:endParaRPr lang="en-US"/>
          </a:p>
        </p:txBody>
      </p:sp>
      <p:sp>
        <p:nvSpPr>
          <p:cNvPr id="277506" name="Rectangle 2"/>
          <p:cNvSpPr>
            <a:spLocks noGrp="1" noChangeArrowheads="1"/>
          </p:cNvSpPr>
          <p:nvPr>
            <p:ph type="title"/>
          </p:nvPr>
        </p:nvSpPr>
        <p:spPr/>
        <p:txBody>
          <a:bodyPr/>
          <a:lstStyle/>
          <a:p>
            <a:pPr marL="1066800" indent="-1066800"/>
            <a:r>
              <a:rPr lang="en-US" sz="3600" b="1">
                <a:latin typeface="Book Antiqua" pitchFamily="18" charset="0"/>
              </a:rPr>
              <a:t>Powder diffraction film</a:t>
            </a:r>
          </a:p>
        </p:txBody>
      </p:sp>
      <p:sp>
        <p:nvSpPr>
          <p:cNvPr id="277507" name="Rectangle 3"/>
          <p:cNvSpPr>
            <a:spLocks noGrp="1" noChangeArrowheads="1"/>
          </p:cNvSpPr>
          <p:nvPr>
            <p:ph type="body" idx="1"/>
          </p:nvPr>
        </p:nvSpPr>
        <p:spPr>
          <a:xfrm>
            <a:off x="126206" y="1823263"/>
            <a:ext cx="8748713" cy="2614612"/>
          </a:xfrm>
        </p:spPr>
        <p:txBody>
          <a:bodyPr>
            <a:normAutofit/>
          </a:bodyPr>
          <a:lstStyle/>
          <a:p>
            <a:pPr algn="just">
              <a:buFont typeface="Wingdings" pitchFamily="2" charset="2"/>
              <a:buNone/>
            </a:pPr>
            <a:r>
              <a:rPr lang="tr-TR" sz="2800" dirty="0"/>
              <a:t>           </a:t>
            </a:r>
            <a:r>
              <a:rPr lang="en-US" sz="2800" dirty="0"/>
              <a:t>When the film is removed from the camera, flattened and processed, it shows the diffraction lines and the holes for the incident and transmitted beams.</a:t>
            </a:r>
            <a:r>
              <a:rPr lang="tr-TR" sz="3100" dirty="0"/>
              <a:t> </a:t>
            </a:r>
            <a:r>
              <a:rPr lang="en-US" sz="3100" dirty="0"/>
              <a:t>Likewise, detectors can show the same thing.</a:t>
            </a:r>
          </a:p>
        </p:txBody>
      </p:sp>
      <p:pic>
        <p:nvPicPr>
          <p:cNvPr id="277509" name="Picture 5" descr="film.gif (1456 bytes)"/>
          <p:cNvPicPr>
            <a:picLocks noChangeAspect="1" noChangeArrowheads="1"/>
          </p:cNvPicPr>
          <p:nvPr/>
        </p:nvPicPr>
        <p:blipFill>
          <a:blip r:embed="rId2">
            <a:clrChange>
              <a:clrFrom>
                <a:srgbClr val="9999FF"/>
              </a:clrFrom>
              <a:clrTo>
                <a:srgbClr val="9999FF">
                  <a:alpha val="0"/>
                </a:srgbClr>
              </a:clrTo>
            </a:clrChange>
          </a:blip>
          <a:srcRect/>
          <a:stretch>
            <a:fillRect/>
          </a:stretch>
        </p:blipFill>
        <p:spPr bwMode="auto">
          <a:xfrm>
            <a:off x="1476375" y="4652963"/>
            <a:ext cx="6767513" cy="666750"/>
          </a:xfrm>
          <a:prstGeom prst="rect">
            <a:avLst/>
          </a:prstGeom>
          <a:noFill/>
        </p:spPr>
      </p:pic>
      <p:sp>
        <p:nvSpPr>
          <p:cNvPr id="277513" name="Text Box 9"/>
          <p:cNvSpPr txBox="1">
            <a:spLocks noChangeArrowheads="1"/>
          </p:cNvSpPr>
          <p:nvPr/>
        </p:nvSpPr>
        <p:spPr bwMode="auto">
          <a:xfrm>
            <a:off x="1116013" y="5364163"/>
            <a:ext cx="6769100" cy="579437"/>
          </a:xfrm>
          <a:prstGeom prst="rect">
            <a:avLst/>
          </a:prstGeom>
          <a:noFill/>
          <a:ln w="9525" algn="ctr">
            <a:noFill/>
            <a:miter lim="800000"/>
            <a:headEnd/>
            <a:tailEnd/>
          </a:ln>
          <a:effectLst/>
        </p:spPr>
        <p:txBody>
          <a:bodyPr>
            <a:spAutoFit/>
          </a:bodyPr>
          <a:lstStyle/>
          <a:p>
            <a:pPr marL="342900" indent="-342900"/>
            <a:endParaRPr lang="tr-TR"/>
          </a:p>
        </p:txBody>
      </p:sp>
      <p:pic>
        <p:nvPicPr>
          <p:cNvPr id="7" name="Picture 2" descr="http://chemistry.fas.nyu.edu/docs/IO/15669/shell_2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7200" y="5513308"/>
            <a:ext cx="2439065" cy="1142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7916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65251" name="Object 3"/>
          <p:cNvGraphicFramePr>
            <a:graphicFrameLocks noChangeAspect="1"/>
          </p:cNvGraphicFramePr>
          <p:nvPr/>
        </p:nvGraphicFramePr>
        <p:xfrm>
          <a:off x="439738" y="1816100"/>
          <a:ext cx="8218487" cy="2463800"/>
        </p:xfrm>
        <a:graphic>
          <a:graphicData uri="http://schemas.openxmlformats.org/presentationml/2006/ole">
            <mc:AlternateContent xmlns:mc="http://schemas.openxmlformats.org/markup-compatibility/2006">
              <mc:Choice xmlns:v="urn:schemas-microsoft-com:vml" Requires="v">
                <p:oleObj name="Equation" r:id="rId3" imgW="8216900" imgH="2463800" progId="">
                  <p:embed/>
                </p:oleObj>
              </mc:Choice>
              <mc:Fallback>
                <p:oleObj name="Equation" r:id="rId3" imgW="8216900" imgH="24638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738" y="1816100"/>
                        <a:ext cx="8218487" cy="246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Rectangle 2"/>
          <p:cNvSpPr>
            <a:spLocks noGrp="1" noChangeArrowheads="1"/>
          </p:cNvSpPr>
          <p:nvPr>
            <p:ph type="title"/>
          </p:nvPr>
        </p:nvSpPr>
        <p:spPr>
          <a:xfrm>
            <a:off x="228600" y="0"/>
            <a:ext cx="8686800" cy="1143000"/>
          </a:xfrm>
        </p:spPr>
        <p:txBody>
          <a:bodyPr>
            <a:normAutofit fontScale="90000"/>
          </a:bodyPr>
          <a:lstStyle/>
          <a:p>
            <a:r>
              <a:rPr lang="en-US" dirty="0"/>
              <a:t>Group: Find the structure factor and extinctions for FCC.</a:t>
            </a:r>
          </a:p>
        </p:txBody>
      </p:sp>
      <p:graphicFrame>
        <p:nvGraphicFramePr>
          <p:cNvPr id="650243" name="Object 3"/>
          <p:cNvGraphicFramePr>
            <a:graphicFrameLocks noChangeAspect="1"/>
          </p:cNvGraphicFramePr>
          <p:nvPr/>
        </p:nvGraphicFramePr>
        <p:xfrm>
          <a:off x="82550" y="2590800"/>
          <a:ext cx="603250" cy="619125"/>
        </p:xfrm>
        <a:graphic>
          <a:graphicData uri="http://schemas.openxmlformats.org/presentationml/2006/ole">
            <mc:AlternateContent xmlns:mc="http://schemas.openxmlformats.org/markup-compatibility/2006">
              <mc:Choice xmlns:v="urn:schemas-microsoft-com:vml" Requires="v">
                <p:oleObj name="Equation" r:id="rId5" imgW="253800" imgH="228600" progId="Equation.3">
                  <p:embed/>
                </p:oleObj>
              </mc:Choice>
              <mc:Fallback>
                <p:oleObj name="Equation" r:id="rId5" imgW="253800" imgH="228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550" y="2590800"/>
                        <a:ext cx="603250" cy="619125"/>
                      </a:xfrm>
                      <a:prstGeom prst="rect">
                        <a:avLst/>
                      </a:prstGeom>
                      <a:solidFill>
                        <a:schemeClr val="bg1"/>
                      </a:solidFill>
                      <a:ln>
                        <a:noFill/>
                      </a:ln>
                      <a:extLst>
                        <a:ext uri="{91240B29-F687-4F45-9708-019B960494DF}">
                          <a14:hiddenLine xmlns:a14="http://schemas.microsoft.com/office/drawing/2010/main" w="38100">
                            <a:solidFill>
                              <a:srgbClr val="CC6600"/>
                            </a:solidFill>
                            <a:miter lim="800000"/>
                            <a:headEnd/>
                            <a:tailEnd/>
                          </a14:hiddenLine>
                        </a:ext>
                      </a:extLst>
                    </p:spPr>
                  </p:pic>
                </p:oleObj>
              </mc:Fallback>
            </mc:AlternateContent>
          </a:graphicData>
        </a:graphic>
      </p:graphicFrame>
      <p:graphicFrame>
        <p:nvGraphicFramePr>
          <p:cNvPr id="650245" name="Object 5"/>
          <p:cNvGraphicFramePr>
            <a:graphicFrameLocks noChangeAspect="1"/>
          </p:cNvGraphicFramePr>
          <p:nvPr/>
        </p:nvGraphicFramePr>
        <p:xfrm>
          <a:off x="1397000" y="3505200"/>
          <a:ext cx="508000" cy="457200"/>
        </p:xfrm>
        <a:graphic>
          <a:graphicData uri="http://schemas.openxmlformats.org/presentationml/2006/ole">
            <mc:AlternateContent xmlns:mc="http://schemas.openxmlformats.org/markup-compatibility/2006">
              <mc:Choice xmlns:v="urn:schemas-microsoft-com:vml" Requires="v">
                <p:oleObj name="Equation" r:id="rId7" imgW="253800" imgH="228600" progId="Equation.3">
                  <p:embed/>
                </p:oleObj>
              </mc:Choice>
              <mc:Fallback>
                <p:oleObj name="Equation" r:id="rId7" imgW="253800" imgH="228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97000" y="3505200"/>
                        <a:ext cx="508000" cy="457200"/>
                      </a:xfrm>
                      <a:prstGeom prst="rect">
                        <a:avLst/>
                      </a:prstGeom>
                      <a:solidFill>
                        <a:schemeClr val="bg1"/>
                      </a:solidFill>
                      <a:ln>
                        <a:noFill/>
                      </a:ln>
                      <a:extLst>
                        <a:ext uri="{91240B29-F687-4F45-9708-019B960494DF}">
                          <a14:hiddenLine xmlns:a14="http://schemas.microsoft.com/office/drawing/2010/main" w="38100">
                            <a:solidFill>
                              <a:srgbClr val="CC6600"/>
                            </a:solidFill>
                            <a:miter lim="800000"/>
                            <a:headEnd/>
                            <a:tailEnd/>
                          </a14:hiddenLine>
                        </a:ext>
                      </a:extLst>
                    </p:spPr>
                  </p:pic>
                </p:oleObj>
              </mc:Fallback>
            </mc:AlternateContent>
          </a:graphicData>
        </a:graphic>
      </p:graphicFrame>
      <p:graphicFrame>
        <p:nvGraphicFramePr>
          <p:cNvPr id="650246" name="Object 6"/>
          <p:cNvGraphicFramePr>
            <a:graphicFrameLocks noChangeAspect="1"/>
          </p:cNvGraphicFramePr>
          <p:nvPr/>
        </p:nvGraphicFramePr>
        <p:xfrm>
          <a:off x="1397000" y="3886200"/>
          <a:ext cx="508000" cy="457200"/>
        </p:xfrm>
        <a:graphic>
          <a:graphicData uri="http://schemas.openxmlformats.org/presentationml/2006/ole">
            <mc:AlternateContent xmlns:mc="http://schemas.openxmlformats.org/markup-compatibility/2006">
              <mc:Choice xmlns:v="urn:schemas-microsoft-com:vml" Requires="v">
                <p:oleObj name="Equation" r:id="rId8" imgW="253800" imgH="228600" progId="Equation.3">
                  <p:embed/>
                </p:oleObj>
              </mc:Choice>
              <mc:Fallback>
                <p:oleObj name="Equation" r:id="rId8" imgW="253800" imgH="228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97000" y="3886200"/>
                        <a:ext cx="508000" cy="457200"/>
                      </a:xfrm>
                      <a:prstGeom prst="rect">
                        <a:avLst/>
                      </a:prstGeom>
                      <a:solidFill>
                        <a:schemeClr val="bg1"/>
                      </a:solidFill>
                      <a:ln>
                        <a:noFill/>
                      </a:ln>
                      <a:extLst>
                        <a:ext uri="{91240B29-F687-4F45-9708-019B960494DF}">
                          <a14:hiddenLine xmlns:a14="http://schemas.microsoft.com/office/drawing/2010/main" w="38100">
                            <a:solidFill>
                              <a:srgbClr val="CC6600"/>
                            </a:solidFill>
                            <a:miter lim="800000"/>
                            <a:headEnd/>
                            <a:tailEnd/>
                          </a14:hiddenLine>
                        </a:ext>
                      </a:extLst>
                    </p:spPr>
                  </p:pic>
                </p:oleObj>
              </mc:Fallback>
            </mc:AlternateContent>
          </a:graphicData>
        </a:graphic>
      </p:graphicFrame>
      <p:pic>
        <p:nvPicPr>
          <p:cNvPr id="9" name="Picture 9"/>
          <p:cNvPicPr>
            <a:picLocks noChangeAspect="1" noChangeArrowheads="1"/>
          </p:cNvPicPr>
          <p:nvPr/>
        </p:nvPicPr>
        <p:blipFill>
          <a:blip r:embed="rId9"/>
          <a:srcRect/>
          <a:stretch>
            <a:fillRect/>
          </a:stretch>
        </p:blipFill>
        <p:spPr bwMode="auto">
          <a:xfrm>
            <a:off x="2895600" y="1168400"/>
            <a:ext cx="4019550" cy="647700"/>
          </a:xfrm>
          <a:prstGeom prst="rect">
            <a:avLst/>
          </a:prstGeom>
          <a:noFill/>
          <a:ln w="9525">
            <a:noFill/>
            <a:miter lim="800000"/>
            <a:headEnd/>
            <a:tailEnd/>
          </a:ln>
          <a:effectLst/>
        </p:spPr>
      </p:pic>
      <p:graphicFrame>
        <p:nvGraphicFramePr>
          <p:cNvPr id="10" name="Object 10"/>
          <p:cNvGraphicFramePr>
            <a:graphicFrameLocks noChangeAspect="1"/>
          </p:cNvGraphicFramePr>
          <p:nvPr>
            <p:extLst>
              <p:ext uri="{D42A27DB-BD31-4B8C-83A1-F6EECF244321}">
                <p14:modId xmlns:p14="http://schemas.microsoft.com/office/powerpoint/2010/main" val="3316721584"/>
              </p:ext>
            </p:extLst>
          </p:nvPr>
        </p:nvGraphicFramePr>
        <p:xfrm>
          <a:off x="2244079" y="1113305"/>
          <a:ext cx="603250" cy="542925"/>
        </p:xfrm>
        <a:graphic>
          <a:graphicData uri="http://schemas.openxmlformats.org/presentationml/2006/ole">
            <mc:AlternateContent xmlns:mc="http://schemas.openxmlformats.org/markup-compatibility/2006">
              <mc:Choice xmlns:v="urn:schemas-microsoft-com:vml" Requires="v">
                <p:oleObj name="Equation" r:id="rId10" imgW="253800" imgH="228600" progId="Equation.3">
                  <p:embed/>
                </p:oleObj>
              </mc:Choice>
              <mc:Fallback>
                <p:oleObj name="Equation" r:id="rId10" imgW="253800" imgH="2286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44079" y="1113305"/>
                        <a:ext cx="603250" cy="542925"/>
                      </a:xfrm>
                      <a:prstGeom prst="rect">
                        <a:avLst/>
                      </a:prstGeom>
                      <a:solidFill>
                        <a:schemeClr val="bg1"/>
                      </a:solidFill>
                      <a:ln>
                        <a:noFill/>
                      </a:ln>
                      <a:extLst>
                        <a:ext uri="{91240B29-F687-4F45-9708-019B960494DF}">
                          <a14:hiddenLine xmlns:a14="http://schemas.microsoft.com/office/drawing/2010/main" w="38100">
                            <a:solidFill>
                              <a:srgbClr val="CC66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8973633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65251" name="Object 3"/>
          <p:cNvGraphicFramePr>
            <a:graphicFrameLocks noChangeAspect="1"/>
          </p:cNvGraphicFramePr>
          <p:nvPr/>
        </p:nvGraphicFramePr>
        <p:xfrm>
          <a:off x="77976" y="1219200"/>
          <a:ext cx="9218424" cy="2763569"/>
        </p:xfrm>
        <a:graphic>
          <a:graphicData uri="http://schemas.openxmlformats.org/presentationml/2006/ole">
            <mc:AlternateContent xmlns:mc="http://schemas.openxmlformats.org/markup-compatibility/2006">
              <mc:Choice xmlns:v="urn:schemas-microsoft-com:vml" Requires="v">
                <p:oleObj name="Equation" r:id="rId3" imgW="8216900" imgH="2463800" progId="">
                  <p:embed/>
                </p:oleObj>
              </mc:Choice>
              <mc:Fallback>
                <p:oleObj name="Equation" r:id="rId3" imgW="8216900" imgH="24638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76" y="1219200"/>
                        <a:ext cx="9218424" cy="2763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Rectangle 2"/>
          <p:cNvSpPr>
            <a:spLocks noGrp="1" noChangeArrowheads="1"/>
          </p:cNvSpPr>
          <p:nvPr>
            <p:ph type="title"/>
          </p:nvPr>
        </p:nvSpPr>
        <p:spPr>
          <a:xfrm>
            <a:off x="228600" y="0"/>
            <a:ext cx="8686800" cy="1143000"/>
          </a:xfrm>
        </p:spPr>
        <p:txBody>
          <a:bodyPr>
            <a:normAutofit fontScale="90000"/>
          </a:bodyPr>
          <a:lstStyle/>
          <a:p>
            <a:r>
              <a:rPr lang="en-US" dirty="0"/>
              <a:t>Group: Find the structure factor for FCC.</a:t>
            </a:r>
          </a:p>
        </p:txBody>
      </p:sp>
      <p:graphicFrame>
        <p:nvGraphicFramePr>
          <p:cNvPr id="650243" name="Object 3"/>
          <p:cNvGraphicFramePr>
            <a:graphicFrameLocks noChangeAspect="1"/>
          </p:cNvGraphicFramePr>
          <p:nvPr/>
        </p:nvGraphicFramePr>
        <p:xfrm>
          <a:off x="-76200" y="2060575"/>
          <a:ext cx="603250" cy="619125"/>
        </p:xfrm>
        <a:graphic>
          <a:graphicData uri="http://schemas.openxmlformats.org/presentationml/2006/ole">
            <mc:AlternateContent xmlns:mc="http://schemas.openxmlformats.org/markup-compatibility/2006">
              <mc:Choice xmlns:v="urn:schemas-microsoft-com:vml" Requires="v">
                <p:oleObj name="Equation" r:id="rId5" imgW="253800" imgH="228600" progId="Equation.3">
                  <p:embed/>
                </p:oleObj>
              </mc:Choice>
              <mc:Fallback>
                <p:oleObj name="Equation" r:id="rId5" imgW="253800" imgH="228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2060575"/>
                        <a:ext cx="603250" cy="619125"/>
                      </a:xfrm>
                      <a:prstGeom prst="rect">
                        <a:avLst/>
                      </a:prstGeom>
                      <a:solidFill>
                        <a:schemeClr val="bg1"/>
                      </a:solidFill>
                      <a:ln>
                        <a:noFill/>
                      </a:ln>
                      <a:extLst>
                        <a:ext uri="{91240B29-F687-4F45-9708-019B960494DF}">
                          <a14:hiddenLine xmlns:a14="http://schemas.microsoft.com/office/drawing/2010/main" w="38100">
                            <a:solidFill>
                              <a:srgbClr val="CC6600"/>
                            </a:solidFill>
                            <a:miter lim="800000"/>
                            <a:headEnd/>
                            <a:tailEnd/>
                          </a14:hiddenLine>
                        </a:ext>
                      </a:extLst>
                    </p:spPr>
                  </p:pic>
                </p:oleObj>
              </mc:Fallback>
            </mc:AlternateContent>
          </a:graphicData>
        </a:graphic>
      </p:graphicFrame>
      <p:graphicFrame>
        <p:nvGraphicFramePr>
          <p:cNvPr id="650245" name="Object 5"/>
          <p:cNvGraphicFramePr>
            <a:graphicFrameLocks noChangeAspect="1"/>
          </p:cNvGraphicFramePr>
          <p:nvPr/>
        </p:nvGraphicFramePr>
        <p:xfrm>
          <a:off x="1219200" y="3136900"/>
          <a:ext cx="508000" cy="457200"/>
        </p:xfrm>
        <a:graphic>
          <a:graphicData uri="http://schemas.openxmlformats.org/presentationml/2006/ole">
            <mc:AlternateContent xmlns:mc="http://schemas.openxmlformats.org/markup-compatibility/2006">
              <mc:Choice xmlns:v="urn:schemas-microsoft-com:vml" Requires="v">
                <p:oleObj name="Equation" r:id="rId7" imgW="253800" imgH="228600" progId="Equation.3">
                  <p:embed/>
                </p:oleObj>
              </mc:Choice>
              <mc:Fallback>
                <p:oleObj name="Equation" r:id="rId7" imgW="253800" imgH="228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9200" y="3136900"/>
                        <a:ext cx="508000" cy="457200"/>
                      </a:xfrm>
                      <a:prstGeom prst="rect">
                        <a:avLst/>
                      </a:prstGeom>
                      <a:solidFill>
                        <a:schemeClr val="bg1"/>
                      </a:solidFill>
                      <a:ln>
                        <a:noFill/>
                      </a:ln>
                      <a:extLst>
                        <a:ext uri="{91240B29-F687-4F45-9708-019B960494DF}">
                          <a14:hiddenLine xmlns:a14="http://schemas.microsoft.com/office/drawing/2010/main" w="38100">
                            <a:solidFill>
                              <a:srgbClr val="CC6600"/>
                            </a:solidFill>
                            <a:miter lim="800000"/>
                            <a:headEnd/>
                            <a:tailEnd/>
                          </a14:hiddenLine>
                        </a:ext>
                      </a:extLst>
                    </p:spPr>
                  </p:pic>
                </p:oleObj>
              </mc:Fallback>
            </mc:AlternateContent>
          </a:graphicData>
        </a:graphic>
      </p:graphicFrame>
      <p:graphicFrame>
        <p:nvGraphicFramePr>
          <p:cNvPr id="650246" name="Object 6"/>
          <p:cNvGraphicFramePr>
            <a:graphicFrameLocks noChangeAspect="1"/>
          </p:cNvGraphicFramePr>
          <p:nvPr/>
        </p:nvGraphicFramePr>
        <p:xfrm>
          <a:off x="1219200" y="3517900"/>
          <a:ext cx="508000" cy="457200"/>
        </p:xfrm>
        <a:graphic>
          <a:graphicData uri="http://schemas.openxmlformats.org/presentationml/2006/ole">
            <mc:AlternateContent xmlns:mc="http://schemas.openxmlformats.org/markup-compatibility/2006">
              <mc:Choice xmlns:v="urn:schemas-microsoft-com:vml" Requires="v">
                <p:oleObj name="Equation" r:id="rId8" imgW="253800" imgH="228600" progId="Equation.3">
                  <p:embed/>
                </p:oleObj>
              </mc:Choice>
              <mc:Fallback>
                <p:oleObj name="Equation" r:id="rId8" imgW="253800" imgH="228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9200" y="3517900"/>
                        <a:ext cx="508000" cy="457200"/>
                      </a:xfrm>
                      <a:prstGeom prst="rect">
                        <a:avLst/>
                      </a:prstGeom>
                      <a:solidFill>
                        <a:schemeClr val="bg1"/>
                      </a:solidFill>
                      <a:ln>
                        <a:noFill/>
                      </a:ln>
                      <a:extLst>
                        <a:ext uri="{91240B29-F687-4F45-9708-019B960494DF}">
                          <a14:hiddenLine xmlns:a14="http://schemas.microsoft.com/office/drawing/2010/main" w="38100">
                            <a:solidFill>
                              <a:srgbClr val="CC6600"/>
                            </a:solidFill>
                            <a:miter lim="800000"/>
                            <a:headEnd/>
                            <a:tailEnd/>
                          </a14:hiddenLine>
                        </a:ext>
                      </a:extLst>
                    </p:spPr>
                  </p:pic>
                </p:oleObj>
              </mc:Fallback>
            </mc:AlternateContent>
          </a:graphicData>
        </a:graphic>
      </p:graphicFrame>
      <p:grpSp>
        <p:nvGrpSpPr>
          <p:cNvPr id="2" name="Group 6"/>
          <p:cNvGrpSpPr/>
          <p:nvPr/>
        </p:nvGrpSpPr>
        <p:grpSpPr>
          <a:xfrm>
            <a:off x="5334000" y="2971800"/>
            <a:ext cx="3800475" cy="3921125"/>
            <a:chOff x="4830763" y="1519238"/>
            <a:chExt cx="3800475" cy="3921125"/>
          </a:xfrm>
        </p:grpSpPr>
        <p:sp>
          <p:nvSpPr>
            <p:cNvPr id="8" name="AutoShape 6"/>
            <p:cNvSpPr>
              <a:spLocks noChangeArrowheads="1"/>
            </p:cNvSpPr>
            <p:nvPr/>
          </p:nvSpPr>
          <p:spPr bwMode="auto">
            <a:xfrm>
              <a:off x="5330825" y="1951038"/>
              <a:ext cx="2695575" cy="1217612"/>
            </a:xfrm>
            <a:prstGeom prst="parallelogram">
              <a:avLst>
                <a:gd name="adj" fmla="val 55346"/>
              </a:avLst>
            </a:prstGeom>
            <a:noFill/>
            <a:ln w="12700">
              <a:solidFill>
                <a:schemeClr val="tx1"/>
              </a:solidFill>
              <a:miter lim="800000"/>
              <a:headEnd/>
              <a:tailEnd/>
            </a:ln>
            <a:effectLst/>
          </p:spPr>
          <p:txBody>
            <a:bodyPr anchor="ctr">
              <a:spAutoFit/>
            </a:bodyPr>
            <a:lstStyle/>
            <a:p>
              <a:endParaRPr lang="en-US"/>
            </a:p>
          </p:txBody>
        </p:sp>
        <p:sp>
          <p:nvSpPr>
            <p:cNvPr id="9" name="AutoShape 7"/>
            <p:cNvSpPr>
              <a:spLocks noChangeArrowheads="1"/>
            </p:cNvSpPr>
            <p:nvPr/>
          </p:nvSpPr>
          <p:spPr bwMode="auto">
            <a:xfrm>
              <a:off x="5338763" y="3700463"/>
              <a:ext cx="2695575" cy="1217612"/>
            </a:xfrm>
            <a:prstGeom prst="parallelogram">
              <a:avLst>
                <a:gd name="adj" fmla="val 55346"/>
              </a:avLst>
            </a:prstGeom>
            <a:noFill/>
            <a:ln w="12700">
              <a:solidFill>
                <a:schemeClr val="tx1"/>
              </a:solidFill>
              <a:miter lim="800000"/>
              <a:headEnd/>
              <a:tailEnd/>
            </a:ln>
            <a:effectLst/>
          </p:spPr>
          <p:txBody>
            <a:bodyPr anchor="ctr">
              <a:spAutoFit/>
            </a:bodyPr>
            <a:lstStyle/>
            <a:p>
              <a:endParaRPr lang="en-US"/>
            </a:p>
          </p:txBody>
        </p:sp>
        <p:sp>
          <p:nvSpPr>
            <p:cNvPr id="10" name="Line 8"/>
            <p:cNvSpPr>
              <a:spLocks noChangeShapeType="1"/>
            </p:cNvSpPr>
            <p:nvPr/>
          </p:nvSpPr>
          <p:spPr bwMode="auto">
            <a:xfrm>
              <a:off x="6008688" y="1938338"/>
              <a:ext cx="1587" cy="1793875"/>
            </a:xfrm>
            <a:prstGeom prst="line">
              <a:avLst/>
            </a:prstGeom>
            <a:noFill/>
            <a:ln w="12700">
              <a:solidFill>
                <a:schemeClr val="tx1"/>
              </a:solidFill>
              <a:round/>
              <a:headEnd/>
              <a:tailEnd/>
            </a:ln>
            <a:effectLst/>
          </p:spPr>
          <p:txBody>
            <a:bodyPr anchor="ctr">
              <a:spAutoFit/>
            </a:bodyPr>
            <a:lstStyle/>
            <a:p>
              <a:endParaRPr lang="en-US"/>
            </a:p>
          </p:txBody>
        </p:sp>
        <p:sp>
          <p:nvSpPr>
            <p:cNvPr id="11" name="Line 9"/>
            <p:cNvSpPr>
              <a:spLocks noChangeShapeType="1"/>
            </p:cNvSpPr>
            <p:nvPr/>
          </p:nvSpPr>
          <p:spPr bwMode="auto">
            <a:xfrm>
              <a:off x="8032750" y="1946275"/>
              <a:ext cx="1588" cy="1793875"/>
            </a:xfrm>
            <a:prstGeom prst="line">
              <a:avLst/>
            </a:prstGeom>
            <a:noFill/>
            <a:ln w="12700">
              <a:solidFill>
                <a:schemeClr val="tx1"/>
              </a:solidFill>
              <a:round/>
              <a:headEnd/>
              <a:tailEnd/>
            </a:ln>
            <a:effectLst/>
          </p:spPr>
          <p:txBody>
            <a:bodyPr anchor="ctr">
              <a:spAutoFit/>
            </a:bodyPr>
            <a:lstStyle/>
            <a:p>
              <a:endParaRPr lang="en-US"/>
            </a:p>
          </p:txBody>
        </p:sp>
        <p:sp>
          <p:nvSpPr>
            <p:cNvPr id="12" name="Line 10"/>
            <p:cNvSpPr>
              <a:spLocks noChangeShapeType="1"/>
            </p:cNvSpPr>
            <p:nvPr/>
          </p:nvSpPr>
          <p:spPr bwMode="auto">
            <a:xfrm>
              <a:off x="7361238" y="3173413"/>
              <a:ext cx="1587" cy="1754187"/>
            </a:xfrm>
            <a:prstGeom prst="line">
              <a:avLst/>
            </a:prstGeom>
            <a:noFill/>
            <a:ln w="12700">
              <a:solidFill>
                <a:schemeClr val="tx1"/>
              </a:solidFill>
              <a:round/>
              <a:headEnd/>
              <a:tailEnd/>
            </a:ln>
            <a:effectLst/>
          </p:spPr>
          <p:txBody>
            <a:bodyPr anchor="ctr">
              <a:spAutoFit/>
            </a:bodyPr>
            <a:lstStyle/>
            <a:p>
              <a:endParaRPr lang="en-US"/>
            </a:p>
          </p:txBody>
        </p:sp>
        <p:sp>
          <p:nvSpPr>
            <p:cNvPr id="13" name="Line 11"/>
            <p:cNvSpPr>
              <a:spLocks noChangeShapeType="1"/>
            </p:cNvSpPr>
            <p:nvPr/>
          </p:nvSpPr>
          <p:spPr bwMode="auto">
            <a:xfrm>
              <a:off x="5327650" y="3155950"/>
              <a:ext cx="1588" cy="1766888"/>
            </a:xfrm>
            <a:prstGeom prst="line">
              <a:avLst/>
            </a:prstGeom>
            <a:noFill/>
            <a:ln w="12700">
              <a:solidFill>
                <a:schemeClr val="tx1"/>
              </a:solidFill>
              <a:round/>
              <a:headEnd/>
              <a:tailEnd/>
            </a:ln>
            <a:effectLst/>
          </p:spPr>
          <p:txBody>
            <a:bodyPr anchor="ctr">
              <a:spAutoFit/>
            </a:bodyPr>
            <a:lstStyle/>
            <a:p>
              <a:endParaRPr lang="en-US"/>
            </a:p>
          </p:txBody>
        </p:sp>
        <p:sp>
          <p:nvSpPr>
            <p:cNvPr id="14" name="Oval 12"/>
            <p:cNvSpPr>
              <a:spLocks noChangeArrowheads="1"/>
            </p:cNvSpPr>
            <p:nvPr/>
          </p:nvSpPr>
          <p:spPr bwMode="auto">
            <a:xfrm>
              <a:off x="5972175" y="1898650"/>
              <a:ext cx="93663" cy="106363"/>
            </a:xfrm>
            <a:prstGeom prst="ellipse">
              <a:avLst/>
            </a:prstGeom>
            <a:solidFill>
              <a:schemeClr val="tx1"/>
            </a:solidFill>
            <a:ln w="28575">
              <a:solidFill>
                <a:schemeClr val="tx1"/>
              </a:solidFill>
              <a:round/>
              <a:headEnd/>
              <a:tailEnd/>
            </a:ln>
            <a:effectLst/>
          </p:spPr>
          <p:txBody>
            <a:bodyPr anchor="ctr">
              <a:spAutoFit/>
            </a:bodyPr>
            <a:lstStyle/>
            <a:p>
              <a:endParaRPr lang="en-US"/>
            </a:p>
          </p:txBody>
        </p:sp>
        <p:sp>
          <p:nvSpPr>
            <p:cNvPr id="15" name="Oval 13"/>
            <p:cNvSpPr>
              <a:spLocks noChangeArrowheads="1"/>
            </p:cNvSpPr>
            <p:nvPr/>
          </p:nvSpPr>
          <p:spPr bwMode="auto">
            <a:xfrm>
              <a:off x="7980363" y="1908175"/>
              <a:ext cx="93662" cy="106363"/>
            </a:xfrm>
            <a:prstGeom prst="ellipse">
              <a:avLst/>
            </a:prstGeom>
            <a:solidFill>
              <a:schemeClr val="tx1"/>
            </a:solidFill>
            <a:ln w="28575">
              <a:solidFill>
                <a:schemeClr val="tx1"/>
              </a:solidFill>
              <a:round/>
              <a:headEnd/>
              <a:tailEnd/>
            </a:ln>
            <a:effectLst/>
          </p:spPr>
          <p:txBody>
            <a:bodyPr anchor="ctr">
              <a:spAutoFit/>
            </a:bodyPr>
            <a:lstStyle/>
            <a:p>
              <a:endParaRPr lang="en-US"/>
            </a:p>
          </p:txBody>
        </p:sp>
        <p:sp>
          <p:nvSpPr>
            <p:cNvPr id="16" name="Oval 14"/>
            <p:cNvSpPr>
              <a:spLocks noChangeArrowheads="1"/>
            </p:cNvSpPr>
            <p:nvPr/>
          </p:nvSpPr>
          <p:spPr bwMode="auto">
            <a:xfrm>
              <a:off x="5299075" y="3098800"/>
              <a:ext cx="93663" cy="106363"/>
            </a:xfrm>
            <a:prstGeom prst="ellipse">
              <a:avLst/>
            </a:prstGeom>
            <a:solidFill>
              <a:schemeClr val="tx1"/>
            </a:solidFill>
            <a:ln w="28575">
              <a:solidFill>
                <a:schemeClr val="tx1"/>
              </a:solidFill>
              <a:round/>
              <a:headEnd/>
              <a:tailEnd/>
            </a:ln>
            <a:effectLst/>
          </p:spPr>
          <p:txBody>
            <a:bodyPr anchor="ctr">
              <a:spAutoFit/>
            </a:bodyPr>
            <a:lstStyle/>
            <a:p>
              <a:endParaRPr lang="en-US"/>
            </a:p>
          </p:txBody>
        </p:sp>
        <p:sp>
          <p:nvSpPr>
            <p:cNvPr id="17" name="Oval 15"/>
            <p:cNvSpPr>
              <a:spLocks noChangeArrowheads="1"/>
            </p:cNvSpPr>
            <p:nvPr/>
          </p:nvSpPr>
          <p:spPr bwMode="auto">
            <a:xfrm>
              <a:off x="7307263" y="3108325"/>
              <a:ext cx="93662" cy="106363"/>
            </a:xfrm>
            <a:prstGeom prst="ellipse">
              <a:avLst/>
            </a:prstGeom>
            <a:solidFill>
              <a:schemeClr val="tx1"/>
            </a:solidFill>
            <a:ln w="28575">
              <a:solidFill>
                <a:schemeClr val="tx1"/>
              </a:solidFill>
              <a:round/>
              <a:headEnd/>
              <a:tailEnd/>
            </a:ln>
            <a:effectLst/>
          </p:spPr>
          <p:txBody>
            <a:bodyPr anchor="ctr">
              <a:spAutoFit/>
            </a:bodyPr>
            <a:lstStyle/>
            <a:p>
              <a:endParaRPr lang="en-US"/>
            </a:p>
          </p:txBody>
        </p:sp>
        <p:sp>
          <p:nvSpPr>
            <p:cNvPr id="18" name="Oval 16"/>
            <p:cNvSpPr>
              <a:spLocks noChangeArrowheads="1"/>
            </p:cNvSpPr>
            <p:nvPr/>
          </p:nvSpPr>
          <p:spPr bwMode="auto">
            <a:xfrm>
              <a:off x="5980113" y="3649663"/>
              <a:ext cx="93662" cy="106362"/>
            </a:xfrm>
            <a:prstGeom prst="ellipse">
              <a:avLst/>
            </a:prstGeom>
            <a:solidFill>
              <a:schemeClr val="tx1"/>
            </a:solidFill>
            <a:ln w="28575">
              <a:solidFill>
                <a:schemeClr val="tx1"/>
              </a:solidFill>
              <a:round/>
              <a:headEnd/>
              <a:tailEnd/>
            </a:ln>
            <a:effectLst/>
          </p:spPr>
          <p:txBody>
            <a:bodyPr anchor="ctr">
              <a:spAutoFit/>
            </a:bodyPr>
            <a:lstStyle/>
            <a:p>
              <a:endParaRPr lang="en-US"/>
            </a:p>
          </p:txBody>
        </p:sp>
        <p:sp>
          <p:nvSpPr>
            <p:cNvPr id="19" name="Oval 17"/>
            <p:cNvSpPr>
              <a:spLocks noChangeArrowheads="1"/>
            </p:cNvSpPr>
            <p:nvPr/>
          </p:nvSpPr>
          <p:spPr bwMode="auto">
            <a:xfrm>
              <a:off x="7988300" y="3659188"/>
              <a:ext cx="93663" cy="106362"/>
            </a:xfrm>
            <a:prstGeom prst="ellipse">
              <a:avLst/>
            </a:prstGeom>
            <a:solidFill>
              <a:schemeClr val="tx1"/>
            </a:solidFill>
            <a:ln w="28575">
              <a:solidFill>
                <a:schemeClr val="tx1"/>
              </a:solidFill>
              <a:round/>
              <a:headEnd/>
              <a:tailEnd/>
            </a:ln>
            <a:effectLst/>
          </p:spPr>
          <p:txBody>
            <a:bodyPr anchor="ctr">
              <a:spAutoFit/>
            </a:bodyPr>
            <a:lstStyle/>
            <a:p>
              <a:endParaRPr lang="en-US"/>
            </a:p>
          </p:txBody>
        </p:sp>
        <p:sp>
          <p:nvSpPr>
            <p:cNvPr id="20" name="Oval 18"/>
            <p:cNvSpPr>
              <a:spLocks noChangeArrowheads="1"/>
            </p:cNvSpPr>
            <p:nvPr/>
          </p:nvSpPr>
          <p:spPr bwMode="auto">
            <a:xfrm>
              <a:off x="5311775" y="4867275"/>
              <a:ext cx="93663" cy="106363"/>
            </a:xfrm>
            <a:prstGeom prst="ellipse">
              <a:avLst/>
            </a:prstGeom>
            <a:solidFill>
              <a:schemeClr val="tx1"/>
            </a:solidFill>
            <a:ln w="28575">
              <a:solidFill>
                <a:schemeClr val="tx1"/>
              </a:solidFill>
              <a:round/>
              <a:headEnd/>
              <a:tailEnd/>
            </a:ln>
            <a:effectLst/>
          </p:spPr>
          <p:txBody>
            <a:bodyPr anchor="ctr">
              <a:spAutoFit/>
            </a:bodyPr>
            <a:lstStyle/>
            <a:p>
              <a:endParaRPr lang="en-US"/>
            </a:p>
          </p:txBody>
        </p:sp>
        <p:sp>
          <p:nvSpPr>
            <p:cNvPr id="21" name="Oval 19"/>
            <p:cNvSpPr>
              <a:spLocks noChangeArrowheads="1"/>
            </p:cNvSpPr>
            <p:nvPr/>
          </p:nvSpPr>
          <p:spPr bwMode="auto">
            <a:xfrm>
              <a:off x="7319963" y="4876800"/>
              <a:ext cx="93662" cy="106363"/>
            </a:xfrm>
            <a:prstGeom prst="ellipse">
              <a:avLst/>
            </a:prstGeom>
            <a:solidFill>
              <a:schemeClr val="tx1"/>
            </a:solidFill>
            <a:ln w="28575">
              <a:solidFill>
                <a:schemeClr val="tx1"/>
              </a:solidFill>
              <a:round/>
              <a:headEnd/>
              <a:tailEnd/>
            </a:ln>
            <a:effectLst/>
          </p:spPr>
          <p:txBody>
            <a:bodyPr anchor="ctr">
              <a:spAutoFit/>
            </a:bodyPr>
            <a:lstStyle/>
            <a:p>
              <a:endParaRPr lang="en-US"/>
            </a:p>
          </p:txBody>
        </p:sp>
        <p:sp>
          <p:nvSpPr>
            <p:cNvPr id="22" name="Oval 23"/>
            <p:cNvSpPr>
              <a:spLocks noChangeArrowheads="1"/>
            </p:cNvSpPr>
            <p:nvPr/>
          </p:nvSpPr>
          <p:spPr bwMode="auto">
            <a:xfrm>
              <a:off x="6716713" y="3335338"/>
              <a:ext cx="93662" cy="106362"/>
            </a:xfrm>
            <a:prstGeom prst="ellipse">
              <a:avLst/>
            </a:prstGeom>
            <a:solidFill>
              <a:srgbClr val="666666"/>
            </a:solidFill>
            <a:ln w="28575">
              <a:solidFill>
                <a:srgbClr val="666666"/>
              </a:solidFill>
              <a:round/>
              <a:headEnd/>
              <a:tailEnd/>
            </a:ln>
            <a:effectLst/>
          </p:spPr>
          <p:txBody>
            <a:bodyPr anchor="ctr">
              <a:spAutoFit/>
            </a:bodyPr>
            <a:lstStyle/>
            <a:p>
              <a:endParaRPr lang="en-US"/>
            </a:p>
          </p:txBody>
        </p:sp>
        <p:sp>
          <p:nvSpPr>
            <p:cNvPr id="23" name="Text Box 25"/>
            <p:cNvSpPr txBox="1">
              <a:spLocks noChangeArrowheads="1"/>
            </p:cNvSpPr>
            <p:nvPr/>
          </p:nvSpPr>
          <p:spPr bwMode="auto">
            <a:xfrm>
              <a:off x="5476875" y="1530350"/>
              <a:ext cx="592138" cy="366713"/>
            </a:xfrm>
            <a:prstGeom prst="rect">
              <a:avLst/>
            </a:prstGeom>
            <a:noFill/>
            <a:ln w="28575">
              <a:noFill/>
              <a:miter lim="800000"/>
              <a:headEnd/>
              <a:tailEnd/>
            </a:ln>
            <a:effectLst/>
          </p:spPr>
          <p:txBody>
            <a:bodyPr wrap="none" anchor="ctr">
              <a:spAutoFit/>
            </a:bodyPr>
            <a:lstStyle/>
            <a:p>
              <a:r>
                <a:rPr lang="en-US" sz="1800">
                  <a:solidFill>
                    <a:schemeClr val="tx1"/>
                  </a:solidFill>
                  <a:effectLst>
                    <a:outerShdw blurRad="38100" dist="38100" dir="2700000" algn="tl">
                      <a:srgbClr val="C0C0C0"/>
                    </a:outerShdw>
                  </a:effectLst>
                </a:rPr>
                <a:t>002</a:t>
              </a:r>
            </a:p>
          </p:txBody>
        </p:sp>
        <p:sp>
          <p:nvSpPr>
            <p:cNvPr id="24" name="Text Box 26"/>
            <p:cNvSpPr txBox="1">
              <a:spLocks noChangeArrowheads="1"/>
            </p:cNvSpPr>
            <p:nvPr/>
          </p:nvSpPr>
          <p:spPr bwMode="auto">
            <a:xfrm>
              <a:off x="7769225" y="1519238"/>
              <a:ext cx="592138" cy="366712"/>
            </a:xfrm>
            <a:prstGeom prst="rect">
              <a:avLst/>
            </a:prstGeom>
            <a:noFill/>
            <a:ln w="28575">
              <a:noFill/>
              <a:miter lim="800000"/>
              <a:headEnd/>
              <a:tailEnd/>
            </a:ln>
            <a:effectLst/>
          </p:spPr>
          <p:txBody>
            <a:bodyPr wrap="none" anchor="ctr">
              <a:spAutoFit/>
            </a:bodyPr>
            <a:lstStyle/>
            <a:p>
              <a:r>
                <a:rPr lang="en-US" sz="1800">
                  <a:solidFill>
                    <a:schemeClr val="tx1"/>
                  </a:solidFill>
                  <a:effectLst>
                    <a:outerShdw blurRad="38100" dist="38100" dir="2700000" algn="tl">
                      <a:srgbClr val="C0C0C0"/>
                    </a:outerShdw>
                  </a:effectLst>
                </a:rPr>
                <a:t>022</a:t>
              </a:r>
            </a:p>
          </p:txBody>
        </p:sp>
        <p:sp>
          <p:nvSpPr>
            <p:cNvPr id="25" name="Text Box 27"/>
            <p:cNvSpPr txBox="1">
              <a:spLocks noChangeArrowheads="1"/>
            </p:cNvSpPr>
            <p:nvPr/>
          </p:nvSpPr>
          <p:spPr bwMode="auto">
            <a:xfrm>
              <a:off x="7192963" y="5072063"/>
              <a:ext cx="592137" cy="366712"/>
            </a:xfrm>
            <a:prstGeom prst="rect">
              <a:avLst/>
            </a:prstGeom>
            <a:noFill/>
            <a:ln w="28575">
              <a:noFill/>
              <a:miter lim="800000"/>
              <a:headEnd/>
              <a:tailEnd/>
            </a:ln>
            <a:effectLst/>
          </p:spPr>
          <p:txBody>
            <a:bodyPr wrap="none" anchor="ctr">
              <a:spAutoFit/>
            </a:bodyPr>
            <a:lstStyle/>
            <a:p>
              <a:r>
                <a:rPr lang="en-US" sz="1800">
                  <a:solidFill>
                    <a:schemeClr val="tx1"/>
                  </a:solidFill>
                  <a:effectLst>
                    <a:outerShdw blurRad="38100" dist="38100" dir="2700000" algn="tl">
                      <a:srgbClr val="C0C0C0"/>
                    </a:outerShdw>
                  </a:effectLst>
                </a:rPr>
                <a:t>220</a:t>
              </a:r>
            </a:p>
          </p:txBody>
        </p:sp>
        <p:sp>
          <p:nvSpPr>
            <p:cNvPr id="26" name="Text Box 28"/>
            <p:cNvSpPr txBox="1">
              <a:spLocks noChangeArrowheads="1"/>
            </p:cNvSpPr>
            <p:nvPr/>
          </p:nvSpPr>
          <p:spPr bwMode="auto">
            <a:xfrm>
              <a:off x="8039100" y="3705225"/>
              <a:ext cx="592138" cy="366713"/>
            </a:xfrm>
            <a:prstGeom prst="rect">
              <a:avLst/>
            </a:prstGeom>
            <a:noFill/>
            <a:ln w="28575">
              <a:noFill/>
              <a:miter lim="800000"/>
              <a:headEnd/>
              <a:tailEnd/>
            </a:ln>
            <a:effectLst/>
          </p:spPr>
          <p:txBody>
            <a:bodyPr wrap="none" anchor="ctr">
              <a:spAutoFit/>
            </a:bodyPr>
            <a:lstStyle/>
            <a:p>
              <a:r>
                <a:rPr lang="en-US" sz="1800">
                  <a:solidFill>
                    <a:schemeClr val="tx1"/>
                  </a:solidFill>
                  <a:effectLst>
                    <a:outerShdw blurRad="38100" dist="38100" dir="2700000" algn="tl">
                      <a:srgbClr val="C0C0C0"/>
                    </a:outerShdw>
                  </a:effectLst>
                </a:rPr>
                <a:t>020</a:t>
              </a:r>
            </a:p>
          </p:txBody>
        </p:sp>
        <p:sp>
          <p:nvSpPr>
            <p:cNvPr id="27" name="Text Box 29"/>
            <p:cNvSpPr txBox="1">
              <a:spLocks noChangeArrowheads="1"/>
            </p:cNvSpPr>
            <p:nvPr/>
          </p:nvSpPr>
          <p:spPr bwMode="auto">
            <a:xfrm>
              <a:off x="5072063" y="5073650"/>
              <a:ext cx="592137" cy="366713"/>
            </a:xfrm>
            <a:prstGeom prst="rect">
              <a:avLst/>
            </a:prstGeom>
            <a:noFill/>
            <a:ln w="28575">
              <a:noFill/>
              <a:miter lim="800000"/>
              <a:headEnd/>
              <a:tailEnd/>
            </a:ln>
            <a:effectLst/>
          </p:spPr>
          <p:txBody>
            <a:bodyPr wrap="none" anchor="ctr">
              <a:spAutoFit/>
            </a:bodyPr>
            <a:lstStyle/>
            <a:p>
              <a:r>
                <a:rPr lang="en-US" sz="1800">
                  <a:solidFill>
                    <a:schemeClr val="tx1"/>
                  </a:solidFill>
                  <a:effectLst>
                    <a:outerShdw blurRad="38100" dist="38100" dir="2700000" algn="tl">
                      <a:srgbClr val="C0C0C0"/>
                    </a:outerShdw>
                  </a:effectLst>
                </a:rPr>
                <a:t>200</a:t>
              </a:r>
            </a:p>
          </p:txBody>
        </p:sp>
        <p:sp>
          <p:nvSpPr>
            <p:cNvPr id="28" name="Text Box 30"/>
            <p:cNvSpPr txBox="1">
              <a:spLocks noChangeArrowheads="1"/>
            </p:cNvSpPr>
            <p:nvPr/>
          </p:nvSpPr>
          <p:spPr bwMode="auto">
            <a:xfrm>
              <a:off x="4830763" y="2765425"/>
              <a:ext cx="592137" cy="366713"/>
            </a:xfrm>
            <a:prstGeom prst="rect">
              <a:avLst/>
            </a:prstGeom>
            <a:noFill/>
            <a:ln w="28575">
              <a:noFill/>
              <a:miter lim="800000"/>
              <a:headEnd/>
              <a:tailEnd/>
            </a:ln>
            <a:effectLst/>
          </p:spPr>
          <p:txBody>
            <a:bodyPr wrap="none" anchor="ctr">
              <a:spAutoFit/>
            </a:bodyPr>
            <a:lstStyle/>
            <a:p>
              <a:r>
                <a:rPr lang="en-US" sz="1800">
                  <a:solidFill>
                    <a:schemeClr val="tx1"/>
                  </a:solidFill>
                  <a:effectLst>
                    <a:outerShdw blurRad="38100" dist="38100" dir="2700000" algn="tl">
                      <a:srgbClr val="C0C0C0"/>
                    </a:outerShdw>
                  </a:effectLst>
                </a:rPr>
                <a:t>202</a:t>
              </a:r>
            </a:p>
          </p:txBody>
        </p:sp>
        <p:sp>
          <p:nvSpPr>
            <p:cNvPr id="29" name="Text Box 33"/>
            <p:cNvSpPr txBox="1">
              <a:spLocks noChangeArrowheads="1"/>
            </p:cNvSpPr>
            <p:nvPr/>
          </p:nvSpPr>
          <p:spPr bwMode="auto">
            <a:xfrm>
              <a:off x="5970588" y="3389313"/>
              <a:ext cx="592137" cy="366712"/>
            </a:xfrm>
            <a:prstGeom prst="rect">
              <a:avLst/>
            </a:prstGeom>
            <a:noFill/>
            <a:ln w="28575">
              <a:noFill/>
              <a:miter lim="800000"/>
              <a:headEnd/>
              <a:tailEnd/>
            </a:ln>
            <a:effectLst/>
          </p:spPr>
          <p:txBody>
            <a:bodyPr wrap="none" anchor="ctr">
              <a:spAutoFit/>
            </a:bodyPr>
            <a:lstStyle/>
            <a:p>
              <a:r>
                <a:rPr lang="en-US" sz="1800">
                  <a:solidFill>
                    <a:schemeClr val="tx1"/>
                  </a:solidFill>
                  <a:effectLst>
                    <a:outerShdw blurRad="38100" dist="38100" dir="2700000" algn="tl">
                      <a:srgbClr val="C0C0C0"/>
                    </a:outerShdw>
                  </a:effectLst>
                </a:rPr>
                <a:t>000</a:t>
              </a:r>
            </a:p>
          </p:txBody>
        </p:sp>
        <p:sp>
          <p:nvSpPr>
            <p:cNvPr id="30" name="Text Box 39"/>
            <p:cNvSpPr txBox="1">
              <a:spLocks noChangeArrowheads="1"/>
            </p:cNvSpPr>
            <p:nvPr/>
          </p:nvSpPr>
          <p:spPr bwMode="auto">
            <a:xfrm>
              <a:off x="6681788" y="3376613"/>
              <a:ext cx="592137" cy="366712"/>
            </a:xfrm>
            <a:prstGeom prst="rect">
              <a:avLst/>
            </a:prstGeom>
            <a:noFill/>
            <a:ln w="28575">
              <a:noFill/>
              <a:miter lim="800000"/>
              <a:headEnd/>
              <a:tailEnd/>
            </a:ln>
            <a:effectLst/>
          </p:spPr>
          <p:txBody>
            <a:bodyPr wrap="none" anchor="ctr">
              <a:spAutoFit/>
            </a:bodyPr>
            <a:lstStyle/>
            <a:p>
              <a:r>
                <a:rPr lang="en-US" sz="1800">
                  <a:solidFill>
                    <a:srgbClr val="666666"/>
                  </a:solidFill>
                  <a:effectLst>
                    <a:outerShdw blurRad="38100" dist="38100" dir="2700000" algn="tl">
                      <a:srgbClr val="C0C0C0"/>
                    </a:outerShdw>
                  </a:effectLst>
                </a:rPr>
                <a:t>111</a:t>
              </a:r>
            </a:p>
          </p:txBody>
        </p:sp>
      </p:grpSp>
      <p:sp>
        <p:nvSpPr>
          <p:cNvPr id="31" name="Rectangle 30"/>
          <p:cNvSpPr/>
          <p:nvPr/>
        </p:nvSpPr>
        <p:spPr>
          <a:xfrm>
            <a:off x="533400" y="4648200"/>
            <a:ext cx="4572000" cy="1600438"/>
          </a:xfrm>
          <a:prstGeom prst="rect">
            <a:avLst/>
          </a:prstGeom>
        </p:spPr>
        <p:txBody>
          <a:bodyPr>
            <a:spAutoFit/>
          </a:bodyPr>
          <a:lstStyle/>
          <a:p>
            <a:r>
              <a:rPr lang="en-US" sz="2400" dirty="0"/>
              <a:t>Allowed low order reflections are:</a:t>
            </a:r>
          </a:p>
          <a:p>
            <a:pPr lvl="1"/>
            <a:r>
              <a:rPr lang="en-US" sz="2000" dirty="0"/>
              <a:t>111, 200, 220, 311, 222, 400, 331, 310</a:t>
            </a:r>
          </a:p>
          <a:p>
            <a:pPr lvl="1"/>
            <a:endParaRPr lang="en-US" sz="1000" dirty="0"/>
          </a:p>
          <a:p>
            <a:r>
              <a:rPr lang="en-US" sz="2400" dirty="0"/>
              <a:t>Forbidden reflections:</a:t>
            </a:r>
          </a:p>
          <a:p>
            <a:pPr lvl="1"/>
            <a:r>
              <a:rPr lang="en-US" sz="2000" dirty="0"/>
              <a:t>100, 110, 210, 211</a:t>
            </a:r>
          </a:p>
        </p:txBody>
      </p:sp>
    </p:spTree>
    <p:extLst>
      <p:ext uri="{BB962C8B-B14F-4D97-AF65-F5344CB8AC3E}">
        <p14:creationId xmlns:p14="http://schemas.microsoft.com/office/powerpoint/2010/main" val="24817750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159" y="245604"/>
            <a:ext cx="8671138" cy="1143000"/>
          </a:xfrm>
        </p:spPr>
        <p:txBody>
          <a:bodyPr>
            <a:normAutofit fontScale="90000"/>
          </a:bodyPr>
          <a:lstStyle/>
          <a:p>
            <a:r>
              <a:rPr lang="en-US" dirty="0"/>
              <a:t>Allowed Diffraction Peaks </a:t>
            </a:r>
            <a:br>
              <a:rPr lang="en-US" dirty="0"/>
            </a:br>
            <a:r>
              <a:rPr lang="en-US" dirty="0"/>
              <a:t>(See a trend?)</a:t>
            </a:r>
            <a:endParaRPr lang="en-US" dirty="0">
              <a:solidFill>
                <a:srgbClr val="FF0000"/>
              </a:solidFill>
            </a:endParaRPr>
          </a:p>
        </p:txBody>
      </p:sp>
      <p:sp>
        <p:nvSpPr>
          <p:cNvPr id="4" name="Rectangle 3"/>
          <p:cNvSpPr/>
          <p:nvPr/>
        </p:nvSpPr>
        <p:spPr>
          <a:xfrm>
            <a:off x="1" y="1548825"/>
            <a:ext cx="9144000" cy="584775"/>
          </a:xfrm>
          <a:prstGeom prst="rect">
            <a:avLst/>
          </a:prstGeom>
        </p:spPr>
        <p:txBody>
          <a:bodyPr wrap="square">
            <a:spAutoFit/>
          </a:bodyPr>
          <a:lstStyle/>
          <a:p>
            <a:pPr algn="ctr"/>
            <a:r>
              <a:rPr lang="en-US" sz="3200" dirty="0">
                <a:solidFill>
                  <a:srgbClr val="FF0000"/>
                </a:solidFill>
              </a:rPr>
              <a:t>More </a:t>
            </a:r>
            <a:r>
              <a:rPr lang="en-US" sz="3200" b="1" dirty="0">
                <a:solidFill>
                  <a:srgbClr val="FF0000"/>
                </a:solidFill>
              </a:rPr>
              <a:t>lattice points </a:t>
            </a:r>
            <a:r>
              <a:rPr lang="en-US" sz="3200" dirty="0">
                <a:solidFill>
                  <a:srgbClr val="FF0000"/>
                </a:solidFill>
              </a:rPr>
              <a:t>in </a:t>
            </a:r>
            <a:r>
              <a:rPr lang="en-US" sz="3200" dirty="0">
                <a:solidFill>
                  <a:srgbClr val="00B050"/>
                </a:solidFill>
              </a:rPr>
              <a:t>conventional cell </a:t>
            </a:r>
            <a:r>
              <a:rPr lang="en-US" sz="3200" dirty="0">
                <a:solidFill>
                  <a:srgbClr val="FF0000"/>
                </a:solidFill>
                <a:sym typeface="Symbol" panose="05050102010706020507" pitchFamily="18" charset="2"/>
              </a:rPr>
              <a:t></a:t>
            </a:r>
            <a:r>
              <a:rPr lang="en-US" sz="3200" dirty="0">
                <a:solidFill>
                  <a:srgbClr val="FF0000"/>
                </a:solidFill>
              </a:rPr>
              <a:t> less peaks</a:t>
            </a:r>
            <a:endParaRPr lang="en-US" sz="3200" dirty="0"/>
          </a:p>
        </p:txBody>
      </p:sp>
      <p:pic>
        <p:nvPicPr>
          <p:cNvPr id="5" name="Picture 4"/>
          <p:cNvPicPr>
            <a:picLocks noChangeAspect="1"/>
          </p:cNvPicPr>
          <p:nvPr/>
        </p:nvPicPr>
        <p:blipFill>
          <a:blip r:embed="rId3"/>
          <a:stretch>
            <a:fillRect/>
          </a:stretch>
        </p:blipFill>
        <p:spPr>
          <a:xfrm>
            <a:off x="32950" y="2342322"/>
            <a:ext cx="9616747" cy="6019800"/>
          </a:xfrm>
          <a:prstGeom prst="rect">
            <a:avLst/>
          </a:prstGeom>
        </p:spPr>
      </p:pic>
      <p:sp>
        <p:nvSpPr>
          <p:cNvPr id="3" name="TextBox 2"/>
          <p:cNvSpPr txBox="1"/>
          <p:nvPr/>
        </p:nvSpPr>
        <p:spPr>
          <a:xfrm>
            <a:off x="2057400" y="3429000"/>
            <a:ext cx="381000" cy="461665"/>
          </a:xfrm>
          <a:prstGeom prst="rect">
            <a:avLst/>
          </a:prstGeom>
          <a:noFill/>
        </p:spPr>
        <p:txBody>
          <a:bodyPr wrap="square" rtlCol="0">
            <a:spAutoFit/>
          </a:bodyPr>
          <a:lstStyle/>
          <a:p>
            <a:r>
              <a:rPr lang="en-US" sz="2400" dirty="0">
                <a:solidFill>
                  <a:srgbClr val="FF0000"/>
                </a:solidFill>
              </a:rPr>
              <a:t>2</a:t>
            </a:r>
          </a:p>
        </p:txBody>
      </p:sp>
      <p:sp>
        <p:nvSpPr>
          <p:cNvPr id="6" name="TextBox 5"/>
          <p:cNvSpPr txBox="1"/>
          <p:nvPr/>
        </p:nvSpPr>
        <p:spPr>
          <a:xfrm>
            <a:off x="2590800" y="4724400"/>
            <a:ext cx="381000" cy="461665"/>
          </a:xfrm>
          <a:prstGeom prst="rect">
            <a:avLst/>
          </a:prstGeom>
          <a:noFill/>
        </p:spPr>
        <p:txBody>
          <a:bodyPr wrap="square" rtlCol="0">
            <a:spAutoFit/>
          </a:bodyPr>
          <a:lstStyle/>
          <a:p>
            <a:r>
              <a:rPr lang="en-US" sz="2400" dirty="0">
                <a:solidFill>
                  <a:srgbClr val="FF0000"/>
                </a:solidFill>
              </a:rPr>
              <a:t>2</a:t>
            </a:r>
          </a:p>
        </p:txBody>
      </p:sp>
      <p:sp>
        <p:nvSpPr>
          <p:cNvPr id="7" name="TextBox 6"/>
          <p:cNvSpPr txBox="1"/>
          <p:nvPr/>
        </p:nvSpPr>
        <p:spPr>
          <a:xfrm>
            <a:off x="2746130" y="5622501"/>
            <a:ext cx="454270" cy="1200329"/>
          </a:xfrm>
          <a:prstGeom prst="rect">
            <a:avLst/>
          </a:prstGeom>
          <a:noFill/>
        </p:spPr>
        <p:txBody>
          <a:bodyPr wrap="square" rtlCol="0">
            <a:spAutoFit/>
          </a:bodyPr>
          <a:lstStyle/>
          <a:p>
            <a:r>
              <a:rPr lang="en-US" sz="2400" dirty="0">
                <a:solidFill>
                  <a:srgbClr val="FF0000"/>
                </a:solidFill>
              </a:rPr>
              <a:t>4</a:t>
            </a:r>
          </a:p>
          <a:p>
            <a:r>
              <a:rPr lang="en-US" sz="2400" dirty="0">
                <a:solidFill>
                  <a:srgbClr val="FF0000"/>
                </a:solidFill>
              </a:rPr>
              <a:t>/</a:t>
            </a:r>
          </a:p>
          <a:p>
            <a:r>
              <a:rPr lang="en-US" sz="2400" dirty="0">
                <a:solidFill>
                  <a:srgbClr val="FF0000"/>
                </a:solidFill>
              </a:rPr>
              <a:t>3</a:t>
            </a:r>
          </a:p>
        </p:txBody>
      </p:sp>
      <p:graphicFrame>
        <p:nvGraphicFramePr>
          <p:cNvPr id="8" name="Object 1042"/>
          <p:cNvGraphicFramePr>
            <a:graphicFrameLocks noChangeAspect="1"/>
          </p:cNvGraphicFramePr>
          <p:nvPr/>
        </p:nvGraphicFramePr>
        <p:xfrm>
          <a:off x="6117614" y="817104"/>
          <a:ext cx="3014663" cy="796925"/>
        </p:xfrm>
        <a:graphic>
          <a:graphicData uri="http://schemas.openxmlformats.org/presentationml/2006/ole">
            <mc:AlternateContent xmlns:mc="http://schemas.openxmlformats.org/markup-compatibility/2006">
              <mc:Choice xmlns:v="urn:schemas-microsoft-com:vml" Requires="v">
                <p:oleObj name="Equation" r:id="rId4" imgW="1587240" imgH="419040" progId="Equation.3">
                  <p:embed/>
                </p:oleObj>
              </mc:Choice>
              <mc:Fallback>
                <p:oleObj name="Equation" r:id="rId4" imgW="1587240" imgH="419040" progId="Equation.3">
                  <p:embed/>
                  <p:pic>
                    <p:nvPicPr>
                      <p:cNvPr id="8" name="Object 104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7614" y="817104"/>
                        <a:ext cx="3014663" cy="796925"/>
                      </a:xfrm>
                      <a:prstGeom prst="rect">
                        <a:avLst/>
                      </a:prstGeom>
                      <a:solidFill>
                        <a:schemeClr val="bg1"/>
                      </a:solidFill>
                      <a:ln>
                        <a:noFill/>
                      </a:ln>
                      <a:extLst>
                        <a:ext uri="{91240B29-F687-4F45-9708-019B960494DF}">
                          <a14:hiddenLine xmlns:a14="http://schemas.microsoft.com/office/drawing/2010/main" w="38100">
                            <a:solidFill>
                              <a:srgbClr val="CC6600"/>
                            </a:solidFill>
                            <a:miter lim="800000"/>
                            <a:headEnd/>
                            <a:tailEnd/>
                          </a14:hiddenLine>
                        </a:ext>
                      </a:extLst>
                    </p:spPr>
                  </p:pic>
                </p:oleObj>
              </mc:Fallback>
            </mc:AlternateContent>
          </a:graphicData>
        </a:graphic>
      </p:graphicFrame>
      <p:sp>
        <p:nvSpPr>
          <p:cNvPr id="9" name="TextBox 8"/>
          <p:cNvSpPr txBox="1"/>
          <p:nvPr/>
        </p:nvSpPr>
        <p:spPr>
          <a:xfrm>
            <a:off x="2394438" y="3438041"/>
            <a:ext cx="381000" cy="461665"/>
          </a:xfrm>
          <a:prstGeom prst="rect">
            <a:avLst/>
          </a:prstGeom>
          <a:noFill/>
        </p:spPr>
        <p:txBody>
          <a:bodyPr wrap="square" rtlCol="0">
            <a:spAutoFit/>
          </a:bodyPr>
          <a:lstStyle/>
          <a:p>
            <a:r>
              <a:rPr lang="en-US" sz="2400" dirty="0">
                <a:solidFill>
                  <a:srgbClr val="0070C0"/>
                </a:solidFill>
              </a:rPr>
              <a:t>3</a:t>
            </a:r>
          </a:p>
        </p:txBody>
      </p:sp>
      <p:sp>
        <p:nvSpPr>
          <p:cNvPr id="10" name="TextBox 9"/>
          <p:cNvSpPr txBox="1"/>
          <p:nvPr/>
        </p:nvSpPr>
        <p:spPr>
          <a:xfrm>
            <a:off x="3203330" y="4711786"/>
            <a:ext cx="381000" cy="461665"/>
          </a:xfrm>
          <a:prstGeom prst="rect">
            <a:avLst/>
          </a:prstGeom>
          <a:noFill/>
        </p:spPr>
        <p:txBody>
          <a:bodyPr wrap="square" rtlCol="0">
            <a:spAutoFit/>
          </a:bodyPr>
          <a:lstStyle/>
          <a:p>
            <a:r>
              <a:rPr lang="en-US" sz="2400" dirty="0">
                <a:solidFill>
                  <a:srgbClr val="0070C0"/>
                </a:solidFill>
              </a:rPr>
              <a:t>3</a:t>
            </a:r>
          </a:p>
        </p:txBody>
      </p:sp>
      <p:sp>
        <p:nvSpPr>
          <p:cNvPr id="11" name="TextBox 10"/>
          <p:cNvSpPr txBox="1"/>
          <p:nvPr/>
        </p:nvSpPr>
        <p:spPr>
          <a:xfrm>
            <a:off x="3505200" y="5562600"/>
            <a:ext cx="381000" cy="1200329"/>
          </a:xfrm>
          <a:prstGeom prst="rect">
            <a:avLst/>
          </a:prstGeom>
          <a:noFill/>
        </p:spPr>
        <p:txBody>
          <a:bodyPr wrap="square" rtlCol="0">
            <a:spAutoFit/>
          </a:bodyPr>
          <a:lstStyle/>
          <a:p>
            <a:r>
              <a:rPr lang="en-US" sz="2400" dirty="0">
                <a:solidFill>
                  <a:srgbClr val="0070C0"/>
                </a:solidFill>
              </a:rPr>
              <a:t>8/3</a:t>
            </a:r>
          </a:p>
        </p:txBody>
      </p:sp>
      <p:sp>
        <p:nvSpPr>
          <p:cNvPr id="12" name="TextBox 11"/>
          <p:cNvSpPr txBox="1"/>
          <p:nvPr/>
        </p:nvSpPr>
        <p:spPr>
          <a:xfrm>
            <a:off x="2708030" y="3429000"/>
            <a:ext cx="381000" cy="461665"/>
          </a:xfrm>
          <a:prstGeom prst="rect">
            <a:avLst/>
          </a:prstGeom>
          <a:noFill/>
        </p:spPr>
        <p:txBody>
          <a:bodyPr wrap="square" rtlCol="0">
            <a:spAutoFit/>
          </a:bodyPr>
          <a:lstStyle/>
          <a:p>
            <a:r>
              <a:rPr lang="en-US" sz="2400" dirty="0">
                <a:solidFill>
                  <a:srgbClr val="00B050"/>
                </a:solidFill>
              </a:rPr>
              <a:t>4</a:t>
            </a:r>
          </a:p>
        </p:txBody>
      </p:sp>
      <p:sp>
        <p:nvSpPr>
          <p:cNvPr id="13" name="TextBox 12"/>
          <p:cNvSpPr txBox="1"/>
          <p:nvPr/>
        </p:nvSpPr>
        <p:spPr>
          <a:xfrm>
            <a:off x="3009900" y="3429000"/>
            <a:ext cx="381000" cy="461665"/>
          </a:xfrm>
          <a:prstGeom prst="rect">
            <a:avLst/>
          </a:prstGeom>
          <a:noFill/>
        </p:spPr>
        <p:txBody>
          <a:bodyPr wrap="square" rtlCol="0">
            <a:spAutoFit/>
          </a:bodyPr>
          <a:lstStyle/>
          <a:p>
            <a:r>
              <a:rPr lang="en-US" sz="2400" dirty="0">
                <a:solidFill>
                  <a:srgbClr val="7030A0"/>
                </a:solidFill>
              </a:rPr>
              <a:t>5</a:t>
            </a:r>
          </a:p>
        </p:txBody>
      </p:sp>
      <p:sp>
        <p:nvSpPr>
          <p:cNvPr id="14" name="TextBox 13"/>
          <p:cNvSpPr txBox="1"/>
          <p:nvPr/>
        </p:nvSpPr>
        <p:spPr>
          <a:xfrm>
            <a:off x="3815860" y="4724400"/>
            <a:ext cx="381000" cy="461665"/>
          </a:xfrm>
          <a:prstGeom prst="rect">
            <a:avLst/>
          </a:prstGeom>
          <a:noFill/>
        </p:spPr>
        <p:txBody>
          <a:bodyPr wrap="square" rtlCol="0">
            <a:spAutoFit/>
          </a:bodyPr>
          <a:lstStyle/>
          <a:p>
            <a:r>
              <a:rPr lang="en-US" sz="2400" dirty="0">
                <a:solidFill>
                  <a:srgbClr val="00B050"/>
                </a:solidFill>
              </a:rPr>
              <a:t>4</a:t>
            </a:r>
          </a:p>
        </p:txBody>
      </p:sp>
      <p:sp>
        <p:nvSpPr>
          <p:cNvPr id="15" name="TextBox 14"/>
          <p:cNvSpPr txBox="1"/>
          <p:nvPr/>
        </p:nvSpPr>
        <p:spPr>
          <a:xfrm>
            <a:off x="4522176" y="4719935"/>
            <a:ext cx="381000" cy="461665"/>
          </a:xfrm>
          <a:prstGeom prst="rect">
            <a:avLst/>
          </a:prstGeom>
          <a:noFill/>
        </p:spPr>
        <p:txBody>
          <a:bodyPr wrap="square" rtlCol="0">
            <a:spAutoFit/>
          </a:bodyPr>
          <a:lstStyle/>
          <a:p>
            <a:r>
              <a:rPr lang="en-US" sz="2400" dirty="0">
                <a:solidFill>
                  <a:srgbClr val="7030A0"/>
                </a:solidFill>
              </a:rPr>
              <a:t>5</a:t>
            </a:r>
          </a:p>
        </p:txBody>
      </p:sp>
      <p:sp>
        <p:nvSpPr>
          <p:cNvPr id="16" name="TextBox 15"/>
          <p:cNvSpPr txBox="1"/>
          <p:nvPr/>
        </p:nvSpPr>
        <p:spPr>
          <a:xfrm>
            <a:off x="4595447" y="5663532"/>
            <a:ext cx="694593" cy="1200329"/>
          </a:xfrm>
          <a:prstGeom prst="rect">
            <a:avLst/>
          </a:prstGeom>
          <a:noFill/>
        </p:spPr>
        <p:txBody>
          <a:bodyPr wrap="square" rtlCol="0">
            <a:spAutoFit/>
          </a:bodyPr>
          <a:lstStyle/>
          <a:p>
            <a:pPr algn="ctr"/>
            <a:r>
              <a:rPr lang="en-US" sz="2400" dirty="0">
                <a:solidFill>
                  <a:srgbClr val="00B050"/>
                </a:solidFill>
              </a:rPr>
              <a:t>11</a:t>
            </a:r>
          </a:p>
          <a:p>
            <a:pPr algn="ctr"/>
            <a:r>
              <a:rPr lang="en-US" sz="2400" dirty="0">
                <a:solidFill>
                  <a:srgbClr val="00B050"/>
                </a:solidFill>
              </a:rPr>
              <a:t>/</a:t>
            </a:r>
          </a:p>
          <a:p>
            <a:pPr algn="ctr"/>
            <a:r>
              <a:rPr lang="en-US" sz="2400" dirty="0">
                <a:solidFill>
                  <a:srgbClr val="00B050"/>
                </a:solidFill>
              </a:rPr>
              <a:t>3</a:t>
            </a:r>
          </a:p>
        </p:txBody>
      </p:sp>
      <p:sp>
        <p:nvSpPr>
          <p:cNvPr id="17" name="TextBox 16"/>
          <p:cNvSpPr txBox="1"/>
          <p:nvPr/>
        </p:nvSpPr>
        <p:spPr>
          <a:xfrm>
            <a:off x="5319348" y="5991832"/>
            <a:ext cx="381000" cy="461665"/>
          </a:xfrm>
          <a:prstGeom prst="rect">
            <a:avLst/>
          </a:prstGeom>
          <a:noFill/>
        </p:spPr>
        <p:txBody>
          <a:bodyPr wrap="square" rtlCol="0">
            <a:spAutoFit/>
          </a:bodyPr>
          <a:lstStyle/>
          <a:p>
            <a:r>
              <a:rPr lang="en-US" sz="2400" dirty="0">
                <a:solidFill>
                  <a:srgbClr val="7030A0"/>
                </a:solidFill>
              </a:rPr>
              <a:t>4</a:t>
            </a:r>
          </a:p>
        </p:txBody>
      </p:sp>
      <p:sp>
        <p:nvSpPr>
          <p:cNvPr id="18" name="TextBox 17"/>
          <p:cNvSpPr txBox="1"/>
          <p:nvPr/>
        </p:nvSpPr>
        <p:spPr>
          <a:xfrm>
            <a:off x="3358660" y="3438859"/>
            <a:ext cx="381000" cy="461665"/>
          </a:xfrm>
          <a:prstGeom prst="rect">
            <a:avLst/>
          </a:prstGeom>
          <a:noFill/>
        </p:spPr>
        <p:txBody>
          <a:bodyPr wrap="square" rtlCol="0">
            <a:spAutoFit/>
          </a:bodyPr>
          <a:lstStyle/>
          <a:p>
            <a:r>
              <a:rPr lang="en-US" sz="2400" dirty="0">
                <a:solidFill>
                  <a:srgbClr val="7030A0"/>
                </a:solidFill>
              </a:rPr>
              <a:t>6</a:t>
            </a:r>
          </a:p>
        </p:txBody>
      </p:sp>
      <p:sp>
        <p:nvSpPr>
          <p:cNvPr id="19" name="TextBox 18"/>
          <p:cNvSpPr txBox="1"/>
          <p:nvPr/>
        </p:nvSpPr>
        <p:spPr>
          <a:xfrm>
            <a:off x="3783622" y="3438041"/>
            <a:ext cx="381000" cy="461665"/>
          </a:xfrm>
          <a:prstGeom prst="rect">
            <a:avLst/>
          </a:prstGeom>
          <a:noFill/>
        </p:spPr>
        <p:txBody>
          <a:bodyPr wrap="square" rtlCol="0">
            <a:spAutoFit/>
          </a:bodyPr>
          <a:lstStyle/>
          <a:p>
            <a:r>
              <a:rPr lang="en-US" sz="2400" dirty="0">
                <a:solidFill>
                  <a:srgbClr val="FF0000"/>
                </a:solidFill>
              </a:rPr>
              <a:t>8</a:t>
            </a:r>
          </a:p>
        </p:txBody>
      </p:sp>
      <p:sp>
        <p:nvSpPr>
          <p:cNvPr id="20" name="TextBox 19"/>
          <p:cNvSpPr txBox="1"/>
          <p:nvPr/>
        </p:nvSpPr>
        <p:spPr>
          <a:xfrm>
            <a:off x="5105400" y="4710632"/>
            <a:ext cx="381000" cy="461665"/>
          </a:xfrm>
          <a:prstGeom prst="rect">
            <a:avLst/>
          </a:prstGeom>
          <a:noFill/>
        </p:spPr>
        <p:txBody>
          <a:bodyPr wrap="square" rtlCol="0">
            <a:spAutoFit/>
          </a:bodyPr>
          <a:lstStyle/>
          <a:p>
            <a:r>
              <a:rPr lang="en-US" sz="2400" dirty="0">
                <a:solidFill>
                  <a:srgbClr val="7030A0"/>
                </a:solidFill>
              </a:rPr>
              <a:t>6</a:t>
            </a:r>
          </a:p>
        </p:txBody>
      </p:sp>
      <p:sp>
        <p:nvSpPr>
          <p:cNvPr id="21" name="TextBox 20"/>
          <p:cNvSpPr txBox="1"/>
          <p:nvPr/>
        </p:nvSpPr>
        <p:spPr>
          <a:xfrm>
            <a:off x="5791200" y="4709814"/>
            <a:ext cx="381000" cy="461665"/>
          </a:xfrm>
          <a:prstGeom prst="rect">
            <a:avLst/>
          </a:prstGeom>
          <a:noFill/>
        </p:spPr>
        <p:txBody>
          <a:bodyPr wrap="square" rtlCol="0">
            <a:spAutoFit/>
          </a:bodyPr>
          <a:lstStyle/>
          <a:p>
            <a:r>
              <a:rPr lang="en-US" sz="2400" dirty="0">
                <a:solidFill>
                  <a:srgbClr val="FF0000"/>
                </a:solidFill>
              </a:rPr>
              <a:t>7</a:t>
            </a:r>
          </a:p>
        </p:txBody>
      </p:sp>
      <p:sp>
        <p:nvSpPr>
          <p:cNvPr id="22" name="TextBox 21"/>
          <p:cNvSpPr txBox="1"/>
          <p:nvPr/>
        </p:nvSpPr>
        <p:spPr>
          <a:xfrm>
            <a:off x="5990498" y="5622501"/>
            <a:ext cx="694589" cy="1200329"/>
          </a:xfrm>
          <a:prstGeom prst="rect">
            <a:avLst/>
          </a:prstGeom>
          <a:noFill/>
        </p:spPr>
        <p:txBody>
          <a:bodyPr wrap="square" rtlCol="0">
            <a:spAutoFit/>
          </a:bodyPr>
          <a:lstStyle/>
          <a:p>
            <a:pPr algn="ctr"/>
            <a:r>
              <a:rPr lang="en-US" sz="2400" dirty="0">
                <a:solidFill>
                  <a:srgbClr val="7030A0"/>
                </a:solidFill>
              </a:rPr>
              <a:t>16</a:t>
            </a:r>
          </a:p>
          <a:p>
            <a:pPr algn="ctr"/>
            <a:r>
              <a:rPr lang="en-US" sz="2400" dirty="0">
                <a:solidFill>
                  <a:srgbClr val="7030A0"/>
                </a:solidFill>
              </a:rPr>
              <a:t>/</a:t>
            </a:r>
          </a:p>
          <a:p>
            <a:pPr algn="ctr"/>
            <a:r>
              <a:rPr lang="en-US" sz="2400" dirty="0">
                <a:solidFill>
                  <a:srgbClr val="7030A0"/>
                </a:solidFill>
              </a:rPr>
              <a:t>3</a:t>
            </a:r>
          </a:p>
        </p:txBody>
      </p:sp>
      <p:sp>
        <p:nvSpPr>
          <p:cNvPr id="24" name="TextBox 23"/>
          <p:cNvSpPr txBox="1"/>
          <p:nvPr/>
        </p:nvSpPr>
        <p:spPr>
          <a:xfrm>
            <a:off x="7110057" y="5622501"/>
            <a:ext cx="694589" cy="1200329"/>
          </a:xfrm>
          <a:prstGeom prst="rect">
            <a:avLst/>
          </a:prstGeom>
          <a:noFill/>
        </p:spPr>
        <p:txBody>
          <a:bodyPr wrap="square" rtlCol="0">
            <a:spAutoFit/>
          </a:bodyPr>
          <a:lstStyle/>
          <a:p>
            <a:pPr algn="ctr"/>
            <a:r>
              <a:rPr lang="en-US" sz="2400" dirty="0">
                <a:solidFill>
                  <a:srgbClr val="FF0000"/>
                </a:solidFill>
              </a:rPr>
              <a:t>19</a:t>
            </a:r>
          </a:p>
          <a:p>
            <a:pPr algn="ctr"/>
            <a:r>
              <a:rPr lang="en-US" sz="2400" dirty="0">
                <a:solidFill>
                  <a:srgbClr val="FF0000"/>
                </a:solidFill>
              </a:rPr>
              <a:t>/</a:t>
            </a:r>
          </a:p>
          <a:p>
            <a:pPr algn="ctr"/>
            <a:r>
              <a:rPr lang="en-US" sz="2400" dirty="0">
                <a:solidFill>
                  <a:srgbClr val="FF0000"/>
                </a:solidFill>
              </a:rPr>
              <a:t>3</a:t>
            </a:r>
          </a:p>
        </p:txBody>
      </p:sp>
      <p:sp>
        <p:nvSpPr>
          <p:cNvPr id="23" name="TextBox 22">
            <a:extLst>
              <a:ext uri="{FF2B5EF4-FFF2-40B4-BE49-F238E27FC236}">
                <a16:creationId xmlns:a16="http://schemas.microsoft.com/office/drawing/2014/main" id="{4FAD36D7-BD69-6B62-79C9-038BB1AE1FD9}"/>
              </a:ext>
            </a:extLst>
          </p:cNvPr>
          <p:cNvSpPr txBox="1"/>
          <p:nvPr/>
        </p:nvSpPr>
        <p:spPr>
          <a:xfrm>
            <a:off x="76200" y="849983"/>
            <a:ext cx="2822330" cy="707886"/>
          </a:xfrm>
          <a:prstGeom prst="rect">
            <a:avLst/>
          </a:prstGeom>
          <a:noFill/>
        </p:spPr>
        <p:txBody>
          <a:bodyPr wrap="square" rtlCol="0">
            <a:spAutoFit/>
          </a:bodyPr>
          <a:lstStyle/>
          <a:p>
            <a:pPr algn="ctr"/>
            <a:r>
              <a:rPr lang="en-US" sz="2000" b="1" dirty="0">
                <a:solidFill>
                  <a:srgbClr val="0070C0"/>
                </a:solidFill>
              </a:rPr>
              <a:t>How can you tell them apart by peak position? </a:t>
            </a:r>
          </a:p>
        </p:txBody>
      </p:sp>
    </p:spTree>
    <p:extLst>
      <p:ext uri="{BB962C8B-B14F-4D97-AF65-F5344CB8AC3E}">
        <p14:creationId xmlns:p14="http://schemas.microsoft.com/office/powerpoint/2010/main" val="1436055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6" grpId="0"/>
      <p:bldP spid="7"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4"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3EEBB-997A-4CDA-850E-C8AEB9D0760B}"/>
              </a:ext>
            </a:extLst>
          </p:cNvPr>
          <p:cNvSpPr>
            <a:spLocks noGrp="1"/>
          </p:cNvSpPr>
          <p:nvPr>
            <p:ph type="title"/>
          </p:nvPr>
        </p:nvSpPr>
        <p:spPr>
          <a:xfrm>
            <a:off x="457200" y="914400"/>
            <a:ext cx="8229600" cy="1143000"/>
          </a:xfrm>
        </p:spPr>
        <p:txBody>
          <a:bodyPr>
            <a:normAutofit fontScale="90000"/>
          </a:bodyPr>
          <a:lstStyle/>
          <a:p>
            <a:r>
              <a:rPr lang="en-US" dirty="0"/>
              <a:t>What did we get for the structure factor of simple cubic? </a:t>
            </a:r>
            <a:br>
              <a:rPr lang="en-US" dirty="0"/>
            </a:br>
            <a:r>
              <a:rPr lang="en-US" dirty="0"/>
              <a:t>How would you expect the intensity of the peaks to compare?</a:t>
            </a:r>
          </a:p>
        </p:txBody>
      </p:sp>
      <p:pic>
        <p:nvPicPr>
          <p:cNvPr id="4" name="Picture 3">
            <a:extLst>
              <a:ext uri="{FF2B5EF4-FFF2-40B4-BE49-F238E27FC236}">
                <a16:creationId xmlns:a16="http://schemas.microsoft.com/office/drawing/2014/main" id="{B3E234AD-A2E7-45EC-B71A-74997DE9D9F8}"/>
              </a:ext>
            </a:extLst>
          </p:cNvPr>
          <p:cNvPicPr>
            <a:picLocks noChangeAspect="1"/>
          </p:cNvPicPr>
          <p:nvPr/>
        </p:nvPicPr>
        <p:blipFill>
          <a:blip r:embed="rId3"/>
          <a:stretch>
            <a:fillRect/>
          </a:stretch>
        </p:blipFill>
        <p:spPr>
          <a:xfrm>
            <a:off x="2057400" y="2895600"/>
            <a:ext cx="5862015" cy="3124200"/>
          </a:xfrm>
          <a:prstGeom prst="rect">
            <a:avLst/>
          </a:prstGeom>
          <a:ln>
            <a:solidFill>
              <a:schemeClr val="tx1"/>
            </a:solidFill>
          </a:ln>
        </p:spPr>
      </p:pic>
      <p:sp>
        <p:nvSpPr>
          <p:cNvPr id="5" name="TextBox 4">
            <a:extLst>
              <a:ext uri="{FF2B5EF4-FFF2-40B4-BE49-F238E27FC236}">
                <a16:creationId xmlns:a16="http://schemas.microsoft.com/office/drawing/2014/main" id="{28B6537F-D79C-43E9-8C9E-98BBC66D75FD}"/>
              </a:ext>
            </a:extLst>
          </p:cNvPr>
          <p:cNvSpPr txBox="1"/>
          <p:nvPr/>
        </p:nvSpPr>
        <p:spPr>
          <a:xfrm rot="16200000">
            <a:off x="151923" y="3650902"/>
            <a:ext cx="2286000" cy="1384995"/>
          </a:xfrm>
          <a:prstGeom prst="rect">
            <a:avLst/>
          </a:prstGeom>
          <a:noFill/>
        </p:spPr>
        <p:txBody>
          <a:bodyPr wrap="square" rtlCol="0">
            <a:spAutoFit/>
          </a:bodyPr>
          <a:lstStyle/>
          <a:p>
            <a:pPr algn="ctr"/>
            <a:r>
              <a:rPr lang="en-US" sz="2800" dirty="0"/>
              <a:t>Intensity (arbitrary units)</a:t>
            </a:r>
          </a:p>
        </p:txBody>
      </p:sp>
      <p:sp>
        <p:nvSpPr>
          <p:cNvPr id="6" name="Title 1">
            <a:extLst>
              <a:ext uri="{FF2B5EF4-FFF2-40B4-BE49-F238E27FC236}">
                <a16:creationId xmlns:a16="http://schemas.microsoft.com/office/drawing/2014/main" id="{286E139C-C941-4188-BA6A-804BC715C48B}"/>
              </a:ext>
            </a:extLst>
          </p:cNvPr>
          <p:cNvSpPr txBox="1">
            <a:spLocks/>
          </p:cNvSpPr>
          <p:nvPr/>
        </p:nvSpPr>
        <p:spPr>
          <a:xfrm>
            <a:off x="602425" y="5912496"/>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a:solidFill>
                  <a:srgbClr val="FF0000"/>
                </a:solidFill>
              </a:rPr>
              <a:t>Why might the intensities not be the same?</a:t>
            </a:r>
          </a:p>
        </p:txBody>
      </p:sp>
    </p:spTree>
    <p:extLst>
      <p:ext uri="{BB962C8B-B14F-4D97-AF65-F5344CB8AC3E}">
        <p14:creationId xmlns:p14="http://schemas.microsoft.com/office/powerpoint/2010/main" val="2700031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4" name="Rectangle 2"/>
          <p:cNvSpPr>
            <a:spLocks noGrp="1" noChangeArrowheads="1"/>
          </p:cNvSpPr>
          <p:nvPr>
            <p:ph type="title"/>
          </p:nvPr>
        </p:nvSpPr>
        <p:spPr>
          <a:xfrm>
            <a:off x="257175" y="221457"/>
            <a:ext cx="8229600" cy="1143000"/>
          </a:xfrm>
        </p:spPr>
        <p:txBody>
          <a:bodyPr>
            <a:normAutofit fontScale="90000"/>
          </a:bodyPr>
          <a:lstStyle/>
          <a:p>
            <a:pPr algn="l"/>
            <a:r>
              <a:rPr lang="en-US" dirty="0"/>
              <a:t>When more than one element</a:t>
            </a:r>
            <a:br>
              <a:rPr lang="en-US" dirty="0"/>
            </a:br>
            <a:r>
              <a:rPr lang="en-US" sz="2800" dirty="0">
                <a:solidFill>
                  <a:schemeClr val="tx1"/>
                </a:solidFill>
              </a:rPr>
              <a:t>Ni</a:t>
            </a:r>
            <a:r>
              <a:rPr lang="en-US" sz="2800" baseline="-25000" dirty="0">
                <a:solidFill>
                  <a:schemeClr val="tx1"/>
                </a:solidFill>
              </a:rPr>
              <a:t>3</a:t>
            </a:r>
            <a:r>
              <a:rPr lang="en-US" sz="2800" dirty="0">
                <a:solidFill>
                  <a:schemeClr val="tx1"/>
                </a:solidFill>
              </a:rPr>
              <a:t>Al  </a:t>
            </a:r>
            <a:r>
              <a:rPr lang="en-US" sz="2700" u="sng" dirty="0">
                <a:hlinkClick r:id="rId3"/>
              </a:rPr>
              <a:t>Nickel aluminide</a:t>
            </a:r>
            <a:r>
              <a:rPr lang="en-US" sz="2800" dirty="0">
                <a:solidFill>
                  <a:schemeClr val="tx1"/>
                </a:solidFill>
              </a:rPr>
              <a:t> structure, </a:t>
            </a:r>
            <a:r>
              <a:rPr lang="en-US" sz="2800" dirty="0">
                <a:solidFill>
                  <a:srgbClr val="FF0000"/>
                </a:solidFill>
              </a:rPr>
              <a:t>what structure is it?</a:t>
            </a:r>
            <a:endParaRPr lang="en-US" dirty="0">
              <a:solidFill>
                <a:srgbClr val="FF0000"/>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9947" y="45859"/>
            <a:ext cx="1920739" cy="1959154"/>
          </a:xfrm>
          <a:prstGeom prst="rect">
            <a:avLst/>
          </a:prstGeom>
        </p:spPr>
      </p:pic>
      <p:sp>
        <p:nvSpPr>
          <p:cNvPr id="4" name="TextBox 3">
            <a:extLst>
              <a:ext uri="{FF2B5EF4-FFF2-40B4-BE49-F238E27FC236}">
                <a16:creationId xmlns:a16="http://schemas.microsoft.com/office/drawing/2014/main" id="{11764CA5-C3CD-45D5-94E0-B35E1DF682DD}"/>
              </a:ext>
            </a:extLst>
          </p:cNvPr>
          <p:cNvSpPr txBox="1"/>
          <p:nvPr/>
        </p:nvSpPr>
        <p:spPr>
          <a:xfrm>
            <a:off x="7010400" y="221457"/>
            <a:ext cx="457200" cy="369332"/>
          </a:xfrm>
          <a:prstGeom prst="rect">
            <a:avLst/>
          </a:prstGeom>
          <a:noFill/>
        </p:spPr>
        <p:txBody>
          <a:bodyPr wrap="square" rtlCol="0">
            <a:spAutoFit/>
          </a:bodyPr>
          <a:lstStyle/>
          <a:p>
            <a:r>
              <a:rPr lang="en-US" dirty="0"/>
              <a:t>Al</a:t>
            </a:r>
          </a:p>
        </p:txBody>
      </p:sp>
      <p:sp>
        <p:nvSpPr>
          <p:cNvPr id="13" name="TextBox 12">
            <a:extLst>
              <a:ext uri="{FF2B5EF4-FFF2-40B4-BE49-F238E27FC236}">
                <a16:creationId xmlns:a16="http://schemas.microsoft.com/office/drawing/2014/main" id="{96B5C1A7-FC30-42DF-B7AD-F57A685A8F3C}"/>
              </a:ext>
            </a:extLst>
          </p:cNvPr>
          <p:cNvSpPr txBox="1"/>
          <p:nvPr/>
        </p:nvSpPr>
        <p:spPr>
          <a:xfrm>
            <a:off x="7851775" y="719040"/>
            <a:ext cx="514347" cy="369332"/>
          </a:xfrm>
          <a:prstGeom prst="rect">
            <a:avLst/>
          </a:prstGeom>
          <a:noFill/>
        </p:spPr>
        <p:txBody>
          <a:bodyPr wrap="square" rtlCol="0">
            <a:spAutoFit/>
          </a:bodyPr>
          <a:lstStyle/>
          <a:p>
            <a:r>
              <a:rPr lang="en-US" dirty="0"/>
              <a:t>Ni</a:t>
            </a:r>
          </a:p>
        </p:txBody>
      </p:sp>
    </p:spTree>
    <p:extLst>
      <p:ext uri="{BB962C8B-B14F-4D97-AF65-F5344CB8AC3E}">
        <p14:creationId xmlns:p14="http://schemas.microsoft.com/office/powerpoint/2010/main" val="32527855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4" name="Rectangle 2"/>
          <p:cNvSpPr>
            <a:spLocks noGrp="1" noChangeArrowheads="1"/>
          </p:cNvSpPr>
          <p:nvPr>
            <p:ph type="title"/>
          </p:nvPr>
        </p:nvSpPr>
        <p:spPr>
          <a:xfrm>
            <a:off x="257175" y="221457"/>
            <a:ext cx="8229600" cy="1143000"/>
          </a:xfrm>
        </p:spPr>
        <p:txBody>
          <a:bodyPr>
            <a:normAutofit fontScale="90000"/>
          </a:bodyPr>
          <a:lstStyle/>
          <a:p>
            <a:pPr algn="l"/>
            <a:r>
              <a:rPr lang="en-US" dirty="0"/>
              <a:t>When more than one element</a:t>
            </a:r>
            <a:br>
              <a:rPr lang="en-US" dirty="0"/>
            </a:br>
            <a:r>
              <a:rPr lang="en-US" sz="2800" dirty="0">
                <a:solidFill>
                  <a:schemeClr val="tx1"/>
                </a:solidFill>
              </a:rPr>
              <a:t>Ni</a:t>
            </a:r>
            <a:r>
              <a:rPr lang="en-US" sz="2800" baseline="-25000" dirty="0">
                <a:solidFill>
                  <a:schemeClr val="tx1"/>
                </a:solidFill>
              </a:rPr>
              <a:t>3</a:t>
            </a:r>
            <a:r>
              <a:rPr lang="en-US" sz="2800" dirty="0">
                <a:solidFill>
                  <a:schemeClr val="tx1"/>
                </a:solidFill>
              </a:rPr>
              <a:t>Al  </a:t>
            </a:r>
            <a:r>
              <a:rPr lang="en-US" sz="2700" u="sng" dirty="0">
                <a:hlinkClick r:id="rId3"/>
              </a:rPr>
              <a:t>Nickel aluminide</a:t>
            </a:r>
            <a:r>
              <a:rPr lang="en-US" sz="2800" dirty="0">
                <a:solidFill>
                  <a:schemeClr val="tx1"/>
                </a:solidFill>
              </a:rPr>
              <a:t> structure, </a:t>
            </a:r>
            <a:r>
              <a:rPr lang="en-US" sz="2800" dirty="0">
                <a:solidFill>
                  <a:srgbClr val="FF0000"/>
                </a:solidFill>
              </a:rPr>
              <a:t>what is it?</a:t>
            </a:r>
            <a:endParaRPr lang="en-US" dirty="0">
              <a:solidFill>
                <a:srgbClr val="FF0000"/>
              </a:solidFill>
            </a:endParaRPr>
          </a:p>
        </p:txBody>
      </p:sp>
      <p:graphicFrame>
        <p:nvGraphicFramePr>
          <p:cNvPr id="596992" name="Object 0"/>
          <p:cNvGraphicFramePr>
            <a:graphicFrameLocks noChangeAspect="1"/>
          </p:cNvGraphicFramePr>
          <p:nvPr/>
        </p:nvGraphicFramePr>
        <p:xfrm>
          <a:off x="330200" y="2035175"/>
          <a:ext cx="7646988" cy="2755900"/>
        </p:xfrm>
        <a:graphic>
          <a:graphicData uri="http://schemas.openxmlformats.org/presentationml/2006/ole">
            <mc:AlternateContent xmlns:mc="http://schemas.openxmlformats.org/markup-compatibility/2006">
              <mc:Choice xmlns:v="urn:schemas-microsoft-com:vml" Requires="v">
                <p:oleObj name="Equation" r:id="rId4" imgW="7645400" imgH="2755900" progId="">
                  <p:embed/>
                </p:oleObj>
              </mc:Choice>
              <mc:Fallback>
                <p:oleObj name="Equation" r:id="rId4" imgW="7645400" imgH="2755900" progId="">
                  <p:embed/>
                  <p:pic>
                    <p:nvPicPr>
                      <p:cNvPr id="596992" name="Object 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200" y="2035175"/>
                        <a:ext cx="7646988" cy="275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76520" name="Text Box 8"/>
          <p:cNvSpPr txBox="1">
            <a:spLocks noChangeArrowheads="1"/>
          </p:cNvSpPr>
          <p:nvPr/>
        </p:nvSpPr>
        <p:spPr bwMode="auto">
          <a:xfrm>
            <a:off x="330200" y="1379538"/>
            <a:ext cx="6500813" cy="457200"/>
          </a:xfrm>
          <a:prstGeom prst="rect">
            <a:avLst/>
          </a:prstGeom>
          <a:noFill/>
          <a:ln w="28575">
            <a:noFill/>
            <a:miter lim="800000"/>
            <a:headEnd/>
            <a:tailEnd/>
          </a:ln>
          <a:effectLst/>
        </p:spPr>
        <p:txBody>
          <a:bodyPr wrap="none" anchor="ctr">
            <a:spAutoFit/>
          </a:bodyPr>
          <a:lstStyle/>
          <a:p>
            <a:r>
              <a:rPr lang="en-US" dirty="0">
                <a:effectLst>
                  <a:outerShdw blurRad="38100" dist="38100" dir="2700000" algn="tl">
                    <a:srgbClr val="C0C0C0"/>
                  </a:outerShdw>
                </a:effectLst>
              </a:rPr>
              <a:t>Simple cubic lattice, with a four atom basis</a:t>
            </a:r>
          </a:p>
        </p:txBody>
      </p:sp>
      <p:sp>
        <p:nvSpPr>
          <p:cNvPr id="576521" name="Text Box 9"/>
          <p:cNvSpPr txBox="1">
            <a:spLocks noChangeArrowheads="1"/>
          </p:cNvSpPr>
          <p:nvPr/>
        </p:nvSpPr>
        <p:spPr bwMode="auto">
          <a:xfrm>
            <a:off x="4279900" y="5197475"/>
            <a:ext cx="184150" cy="366713"/>
          </a:xfrm>
          <a:prstGeom prst="rect">
            <a:avLst/>
          </a:prstGeom>
          <a:noFill/>
          <a:ln w="28575">
            <a:noFill/>
            <a:miter lim="800000"/>
            <a:headEnd/>
            <a:tailEnd/>
          </a:ln>
          <a:effectLst/>
        </p:spPr>
        <p:txBody>
          <a:bodyPr wrap="none" anchor="ctr">
            <a:spAutoFit/>
          </a:bodyPr>
          <a:lstStyle/>
          <a:p>
            <a:endParaRPr lang="en-US" sz="1800">
              <a:solidFill>
                <a:schemeClr val="tx1"/>
              </a:solidFill>
              <a:effectLst>
                <a:outerShdw blurRad="38100" dist="38100" dir="2700000" algn="tl">
                  <a:srgbClr val="C0C0C0"/>
                </a:outerShdw>
              </a:effectLst>
            </a:endParaRPr>
          </a:p>
        </p:txBody>
      </p:sp>
      <p:sp>
        <p:nvSpPr>
          <p:cNvPr id="8" name="Rectangle 7"/>
          <p:cNvSpPr/>
          <p:nvPr/>
        </p:nvSpPr>
        <p:spPr>
          <a:xfrm>
            <a:off x="228600" y="3505200"/>
            <a:ext cx="800100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524000" y="2927966"/>
            <a:ext cx="7924800" cy="461665"/>
          </a:xfrm>
          <a:prstGeom prst="rect">
            <a:avLst/>
          </a:prstGeom>
          <a:noFill/>
        </p:spPr>
        <p:txBody>
          <a:bodyPr wrap="square" rtlCol="0">
            <a:spAutoFit/>
          </a:bodyPr>
          <a:lstStyle/>
          <a:p>
            <a:r>
              <a:rPr lang="en-US" sz="2400" dirty="0"/>
              <a:t>(							)</a:t>
            </a:r>
          </a:p>
        </p:txBody>
      </p:sp>
      <p:sp>
        <p:nvSpPr>
          <p:cNvPr id="7" name="Rectangle 6"/>
          <p:cNvSpPr/>
          <p:nvPr/>
        </p:nvSpPr>
        <p:spPr>
          <a:xfrm>
            <a:off x="153194" y="2941638"/>
            <a:ext cx="80010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19947" y="45859"/>
            <a:ext cx="1920739" cy="1959154"/>
          </a:xfrm>
          <a:prstGeom prst="rect">
            <a:avLst/>
          </a:prstGeom>
        </p:spPr>
      </p:pic>
      <p:sp>
        <p:nvSpPr>
          <p:cNvPr id="4" name="TextBox 3">
            <a:extLst>
              <a:ext uri="{FF2B5EF4-FFF2-40B4-BE49-F238E27FC236}">
                <a16:creationId xmlns:a16="http://schemas.microsoft.com/office/drawing/2014/main" id="{11764CA5-C3CD-45D5-94E0-B35E1DF682DD}"/>
              </a:ext>
            </a:extLst>
          </p:cNvPr>
          <p:cNvSpPr txBox="1"/>
          <p:nvPr/>
        </p:nvSpPr>
        <p:spPr>
          <a:xfrm>
            <a:off x="7010400" y="221457"/>
            <a:ext cx="457200" cy="369332"/>
          </a:xfrm>
          <a:prstGeom prst="rect">
            <a:avLst/>
          </a:prstGeom>
          <a:noFill/>
        </p:spPr>
        <p:txBody>
          <a:bodyPr wrap="square" rtlCol="0">
            <a:spAutoFit/>
          </a:bodyPr>
          <a:lstStyle/>
          <a:p>
            <a:r>
              <a:rPr lang="en-US" dirty="0"/>
              <a:t>Al</a:t>
            </a:r>
          </a:p>
        </p:txBody>
      </p:sp>
      <p:sp>
        <p:nvSpPr>
          <p:cNvPr id="13" name="TextBox 12">
            <a:extLst>
              <a:ext uri="{FF2B5EF4-FFF2-40B4-BE49-F238E27FC236}">
                <a16:creationId xmlns:a16="http://schemas.microsoft.com/office/drawing/2014/main" id="{96B5C1A7-FC30-42DF-B7AD-F57A685A8F3C}"/>
              </a:ext>
            </a:extLst>
          </p:cNvPr>
          <p:cNvSpPr txBox="1"/>
          <p:nvPr/>
        </p:nvSpPr>
        <p:spPr>
          <a:xfrm>
            <a:off x="7851775" y="719040"/>
            <a:ext cx="514347" cy="369332"/>
          </a:xfrm>
          <a:prstGeom prst="rect">
            <a:avLst/>
          </a:prstGeom>
          <a:noFill/>
        </p:spPr>
        <p:txBody>
          <a:bodyPr wrap="square" rtlCol="0">
            <a:spAutoFit/>
          </a:bodyPr>
          <a:lstStyle/>
          <a:p>
            <a:r>
              <a:rPr lang="en-US" dirty="0"/>
              <a:t>Ni</a:t>
            </a:r>
          </a:p>
        </p:txBody>
      </p:sp>
      <p:pic>
        <p:nvPicPr>
          <p:cNvPr id="14" name="Picture 9">
            <a:extLst>
              <a:ext uri="{FF2B5EF4-FFF2-40B4-BE49-F238E27FC236}">
                <a16:creationId xmlns:a16="http://schemas.microsoft.com/office/drawing/2014/main" id="{D1DF1B59-DAA3-44A5-9942-EEE8F1A73478}"/>
              </a:ext>
            </a:extLst>
          </p:cNvPr>
          <p:cNvPicPr>
            <a:picLocks noChangeAspect="1" noChangeArrowheads="1"/>
          </p:cNvPicPr>
          <p:nvPr/>
        </p:nvPicPr>
        <p:blipFill>
          <a:blip r:embed="rId7"/>
          <a:srcRect/>
          <a:stretch>
            <a:fillRect/>
          </a:stretch>
        </p:blipFill>
        <p:spPr bwMode="auto">
          <a:xfrm>
            <a:off x="2808415" y="6210300"/>
            <a:ext cx="4019550" cy="647700"/>
          </a:xfrm>
          <a:prstGeom prst="rect">
            <a:avLst/>
          </a:prstGeom>
          <a:noFill/>
          <a:ln w="9525">
            <a:noFill/>
            <a:miter lim="800000"/>
            <a:headEnd/>
            <a:tailEnd/>
          </a:ln>
          <a:effectLst/>
        </p:spPr>
      </p:pic>
      <p:graphicFrame>
        <p:nvGraphicFramePr>
          <p:cNvPr id="15" name="Object 10">
            <a:extLst>
              <a:ext uri="{FF2B5EF4-FFF2-40B4-BE49-F238E27FC236}">
                <a16:creationId xmlns:a16="http://schemas.microsoft.com/office/drawing/2014/main" id="{E75EEA06-FEB6-4776-8685-FCB42C01E30A}"/>
              </a:ext>
            </a:extLst>
          </p:cNvPr>
          <p:cNvGraphicFramePr>
            <a:graphicFrameLocks noChangeAspect="1"/>
          </p:cNvGraphicFramePr>
          <p:nvPr/>
        </p:nvGraphicFramePr>
        <p:xfrm>
          <a:off x="2156894" y="6155205"/>
          <a:ext cx="603250" cy="542925"/>
        </p:xfrm>
        <a:graphic>
          <a:graphicData uri="http://schemas.openxmlformats.org/presentationml/2006/ole">
            <mc:AlternateContent xmlns:mc="http://schemas.openxmlformats.org/markup-compatibility/2006">
              <mc:Choice xmlns:v="urn:schemas-microsoft-com:vml" Requires="v">
                <p:oleObj name="Equation" r:id="rId8" imgW="253800" imgH="228600" progId="Equation.3">
                  <p:embed/>
                </p:oleObj>
              </mc:Choice>
              <mc:Fallback>
                <p:oleObj name="Equation" r:id="rId8" imgW="253800" imgH="228600" progId="Equation.3">
                  <p:embed/>
                  <p:pic>
                    <p:nvPicPr>
                      <p:cNvPr id="15" name="Object 10">
                        <a:extLst>
                          <a:ext uri="{FF2B5EF4-FFF2-40B4-BE49-F238E27FC236}">
                            <a16:creationId xmlns:a16="http://schemas.microsoft.com/office/drawing/2014/main" id="{E75EEA06-FEB6-4776-8685-FCB42C01E30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56894" y="6155205"/>
                        <a:ext cx="603250" cy="542925"/>
                      </a:xfrm>
                      <a:prstGeom prst="rect">
                        <a:avLst/>
                      </a:prstGeom>
                      <a:solidFill>
                        <a:schemeClr val="bg1"/>
                      </a:solidFill>
                      <a:ln>
                        <a:noFill/>
                      </a:ln>
                      <a:extLst>
                        <a:ext uri="{91240B29-F687-4F45-9708-019B960494DF}">
                          <a14:hiddenLine xmlns:a14="http://schemas.microsoft.com/office/drawing/2010/main" w="38100">
                            <a:solidFill>
                              <a:srgbClr val="CC66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6687846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12264</TotalTime>
  <Words>1985</Words>
  <Application>Microsoft Office PowerPoint</Application>
  <PresentationFormat>On-screen Show (4:3)</PresentationFormat>
  <Paragraphs>221</Paragraphs>
  <Slides>31</Slides>
  <Notes>17</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31</vt:i4>
      </vt:variant>
    </vt:vector>
  </HeadingPairs>
  <TitlesOfParts>
    <vt:vector size="41" baseType="lpstr">
      <vt:lpstr>Arial</vt:lpstr>
      <vt:lpstr>Book Antiqua</vt:lpstr>
      <vt:lpstr>Calibri</vt:lpstr>
      <vt:lpstr>Comic Sans MS</vt:lpstr>
      <vt:lpstr>Symbol</vt:lpstr>
      <vt:lpstr>Times New Roman</vt:lpstr>
      <vt:lpstr>Wingdings</vt:lpstr>
      <vt:lpstr>Office Theme</vt:lpstr>
      <vt:lpstr>Equation</vt:lpstr>
      <vt:lpstr>Document</vt:lpstr>
      <vt:lpstr>Upcoming</vt:lpstr>
      <vt:lpstr>Group: Find the structure factor and extinctions for FCC.</vt:lpstr>
      <vt:lpstr>Group: Find the structure factor and extinctions for FCC.</vt:lpstr>
      <vt:lpstr>Group: Find the structure factor and extinctions for FCC.</vt:lpstr>
      <vt:lpstr>Group: Find the structure factor for FCC.</vt:lpstr>
      <vt:lpstr>Allowed Diffraction Peaks  (See a trend?)</vt:lpstr>
      <vt:lpstr>What did we get for the structure factor of simple cubic?  How would you expect the intensity of the peaks to compare?</vt:lpstr>
      <vt:lpstr>When more than one element Ni3Al  Nickel aluminide structure, what structure is it?</vt:lpstr>
      <vt:lpstr>When more than one element Ni3Al  Nickel aluminide structure, what is it?</vt:lpstr>
      <vt:lpstr>When more than one element Ni3Al  Nickel aluminide structure, what is it?</vt:lpstr>
      <vt:lpstr>When more than one element Ni3Al  Nickel aluminide structure, what is it?</vt:lpstr>
      <vt:lpstr>What Would You Expect for Diamond?</vt:lpstr>
      <vt:lpstr>Structure Factor with Different Atoms  NaCl (rock salt) structure</vt:lpstr>
      <vt:lpstr>Structure Factor with Different Atoms  NaCl (rock salt) structure</vt:lpstr>
      <vt:lpstr>Structure Factor with Different Atoms  NaCl (rock salt) structure</vt:lpstr>
      <vt:lpstr>Common to see an average decrease in intensity of the diffraction peaks despite rules for peak intensities</vt:lpstr>
      <vt:lpstr>Atomic Form Factor f (key points) (aka Scattering Factor)</vt:lpstr>
      <vt:lpstr>Ewald Sphere But do you have a detector in the right place to detect the peak?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Powder Method</vt:lpstr>
      <vt:lpstr>THE  POWDER  METHOD Least crystal information needed ahead of time</vt:lpstr>
      <vt:lpstr>PowerPoint Presentation</vt:lpstr>
      <vt:lpstr>Powder diffraction film</vt:lpstr>
    </vt:vector>
  </TitlesOfParts>
  <Company>West Virginia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Defects in Solids</dc:title>
  <dc:creator>David Lederman</dc:creator>
  <cp:lastModifiedBy>Mikel Holcomb</cp:lastModifiedBy>
  <cp:revision>402</cp:revision>
  <dcterms:created xsi:type="dcterms:W3CDTF">2010-09-14T01:20:10Z</dcterms:created>
  <dcterms:modified xsi:type="dcterms:W3CDTF">2022-09-09T17:02:52Z</dcterms:modified>
</cp:coreProperties>
</file>